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301" r:id="rId2"/>
    <p:sldId id="353" r:id="rId3"/>
    <p:sldId id="354" r:id="rId4"/>
    <p:sldId id="334" r:id="rId5"/>
    <p:sldId id="352" r:id="rId6"/>
    <p:sldId id="339" r:id="rId7"/>
    <p:sldId id="340" r:id="rId8"/>
    <p:sldId id="335" r:id="rId9"/>
    <p:sldId id="342" r:id="rId10"/>
    <p:sldId id="313" r:id="rId11"/>
    <p:sldId id="322" r:id="rId12"/>
    <p:sldId id="326" r:id="rId13"/>
    <p:sldId id="325" r:id="rId14"/>
    <p:sldId id="306" r:id="rId15"/>
    <p:sldId id="324" r:id="rId16"/>
    <p:sldId id="294" r:id="rId17"/>
    <p:sldId id="312" r:id="rId18"/>
    <p:sldId id="316" r:id="rId19"/>
    <p:sldId id="315" r:id="rId20"/>
    <p:sldId id="317" r:id="rId21"/>
    <p:sldId id="314" r:id="rId22"/>
    <p:sldId id="333" r:id="rId23"/>
    <p:sldId id="330" r:id="rId24"/>
    <p:sldId id="338" r:id="rId25"/>
    <p:sldId id="343" r:id="rId26"/>
    <p:sldId id="299" r:id="rId27"/>
    <p:sldId id="323" r:id="rId28"/>
    <p:sldId id="327" r:id="rId29"/>
    <p:sldId id="347" r:id="rId30"/>
    <p:sldId id="348" r:id="rId31"/>
    <p:sldId id="350" r:id="rId32"/>
    <p:sldId id="349" r:id="rId33"/>
    <p:sldId id="302" r:id="rId34"/>
    <p:sldId id="298" r:id="rId35"/>
    <p:sldId id="266" r:id="rId36"/>
    <p:sldId id="267" r:id="rId37"/>
    <p:sldId id="274" r:id="rId38"/>
    <p:sldId id="355" r:id="rId39"/>
    <p:sldId id="283" r:id="rId4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10F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71E181-9797-366F-67D7-D6854D3CC7AF}" v="13" dt="2025-12-19T15:01:19.334"/>
    <p1510:client id="{CB9F09C0-75E2-1441-C9F4-EB50ED2FF2A9}" v="6" dt="2025-12-19T19:48:26.4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3859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vatican.va/content/francesco/en/speeches/2024/may/documents/20240510-statigenerali-natalita.html#:~:text=The%20birth%20rate%20is%20the%20first%20indicator%20of%20the%20hope%20of%20a%20people."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12B06-ED65-A8FB-FA33-52C036D493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2B306-C681-2B78-F0EC-B98C51734F00}"/>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D5DFF307-E2F1-30DA-0C57-58D184C3C518}"/>
              </a:ext>
            </a:extLst>
          </p:cNvPr>
          <p:cNvSpPr>
            <a:spLocks noGrp="1"/>
          </p:cNvSpPr>
          <p:nvPr>
            <p:ph type="body" sz="quarter" idx="3"/>
          </p:nvPr>
        </p:nvSpPr>
        <p:spPr/>
        <p:txBody>
          <a:bodyPr/>
          <a:lstStyle/>
          <a:p>
            <a:r>
              <a:rPr lang="en-US" dirty="0">
                <a:cs typeface="+mn-lt"/>
              </a:rPr>
              <a:t>All the images here are original and generated from Artificial Intelligence.</a:t>
            </a:r>
            <a:endParaRPr lang="en-US"/>
          </a:p>
          <a:p>
            <a:r>
              <a:rPr lang="en-US" dirty="0">
                <a:cs typeface="+mn-lt"/>
              </a:rPr>
              <a:t>If you are curious about how I did that, it is free and I can show you in 3 minutes – just ask me.</a:t>
            </a:r>
          </a:p>
          <a:p>
            <a:r>
              <a:rPr lang="en-US" dirty="0">
                <a:cs typeface="+mn-lt"/>
              </a:rPr>
              <a:t>At some point I'll do a lesson on the rise of AI and how it might fit with end time prophecy.</a:t>
            </a:r>
            <a:br>
              <a:rPr lang="en-US" dirty="0">
                <a:cs typeface="+mn-lt"/>
              </a:rPr>
            </a:br>
            <a:br>
              <a:rPr lang="en-US" dirty="0">
                <a:cs typeface="+mn-lt"/>
              </a:rPr>
            </a:br>
            <a:r>
              <a:rPr lang="en-US" dirty="0"/>
              <a:t>This morning we are going to look at Fear and Hope in the Bible and 2 scientific studies.</a:t>
            </a:r>
          </a:p>
          <a:p>
            <a:endParaRPr lang="en-US" dirty="0"/>
          </a:p>
          <a:p>
            <a:r>
              <a:rPr lang="en-US" dirty="0"/>
              <a:t>The first study is on Fear and the second is about Hope.</a:t>
            </a:r>
          </a:p>
          <a:p>
            <a:endParaRPr lang="en-US" dirty="0"/>
          </a:p>
          <a:p>
            <a:r>
              <a:rPr lang="en-US" dirty="0"/>
              <a:t>Hope is where our furry friend here comes into the discussion.</a:t>
            </a:r>
          </a:p>
          <a:p>
            <a:endParaRPr lang="en-US" dirty="0"/>
          </a:p>
          <a:p>
            <a:r>
              <a:rPr lang="en-US" dirty="0"/>
              <a:t>I believe this this little rat may teach us more about hope and human potential than any motivational speaker who has ever held a microphone!</a:t>
            </a:r>
          </a:p>
          <a:p>
            <a:endParaRPr lang="en-US" dirty="0"/>
          </a:p>
          <a:p>
            <a:r>
              <a:rPr lang="en-US" dirty="0"/>
              <a:t>But before we get into that let's set this up.</a:t>
            </a:r>
          </a:p>
          <a:p>
            <a:br>
              <a:rPr lang="en-US" dirty="0"/>
            </a:br>
            <a:endParaRPr lang="en-US" dirty="0"/>
          </a:p>
          <a:p>
            <a:r>
              <a:rPr lang="en-US" dirty="0"/>
              <a:t>   </a:t>
            </a:r>
          </a:p>
        </p:txBody>
      </p:sp>
      <p:sp>
        <p:nvSpPr>
          <p:cNvPr id="4" name="Slide Number Placeholder 3">
            <a:extLst>
              <a:ext uri="{FF2B5EF4-FFF2-40B4-BE49-F238E27FC236}">
                <a16:creationId xmlns:a16="http://schemas.microsoft.com/office/drawing/2014/main" id="{2A0326EE-3308-2B8E-1AA5-45B0BD809744}"/>
              </a:ext>
            </a:extLst>
          </p:cNvPr>
          <p:cNvSpPr>
            <a:spLocks noGrp="1"/>
          </p:cNvSpPr>
          <p:nvPr>
            <p:ph type="sldNum" sz="quarter" idx="5"/>
          </p:nvPr>
        </p:nvSpPr>
        <p:spPr/>
      </p:sp>
    </p:spTree>
    <p:extLst>
      <p:ext uri="{BB962C8B-B14F-4D97-AF65-F5344CB8AC3E}">
        <p14:creationId xmlns:p14="http://schemas.microsoft.com/office/powerpoint/2010/main" val="3553640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EC381-B58E-1FF7-5060-CB23BAECED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905341-A747-40E7-DE55-4E5833675790}"/>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35322EE-8532-52D0-E3ED-75FDA4AF2095}"/>
              </a:ext>
            </a:extLst>
          </p:cNvPr>
          <p:cNvSpPr>
            <a:spLocks noGrp="1"/>
          </p:cNvSpPr>
          <p:nvPr>
            <p:ph type="body" sz="quarter" idx="3"/>
          </p:nvPr>
        </p:nvSpPr>
        <p:spPr/>
        <p:txBody>
          <a:bodyPr/>
          <a:lstStyle/>
          <a:p>
            <a:r>
              <a:rPr lang="en-US" b="1" dirty="0"/>
              <a:t>There are a lot of verses on Fear and Hope in the Bible but I think this Psalm of David might be my favorite for our lesson this morning.</a:t>
            </a:r>
          </a:p>
          <a:p>
            <a:endParaRPr lang="en-US" b="1" dirty="0"/>
          </a:p>
          <a:p>
            <a:endParaRPr lang="en-US" b="1" dirty="0"/>
          </a:p>
          <a:p>
            <a:pPr algn="ctr"/>
            <a:endParaRPr lang="en-US" dirty="0"/>
          </a:p>
          <a:p>
            <a:endParaRPr lang="en-US" dirty="0"/>
          </a:p>
        </p:txBody>
      </p:sp>
      <p:sp>
        <p:nvSpPr>
          <p:cNvPr id="4" name="Slide Number Placeholder 3">
            <a:extLst>
              <a:ext uri="{FF2B5EF4-FFF2-40B4-BE49-F238E27FC236}">
                <a16:creationId xmlns:a16="http://schemas.microsoft.com/office/drawing/2014/main" id="{D449EE2A-267F-31FC-5E57-46EE721443B6}"/>
              </a:ext>
            </a:extLst>
          </p:cNvPr>
          <p:cNvSpPr>
            <a:spLocks noGrp="1"/>
          </p:cNvSpPr>
          <p:nvPr>
            <p:ph type="sldNum" sz="quarter" idx="5"/>
          </p:nvPr>
        </p:nvSpPr>
        <p:spPr/>
      </p:sp>
    </p:spTree>
    <p:extLst>
      <p:ext uri="{BB962C8B-B14F-4D97-AF65-F5344CB8AC3E}">
        <p14:creationId xmlns:p14="http://schemas.microsoft.com/office/powerpoint/2010/main" val="1935945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7F56A-92A3-DC05-B345-726AD609B6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F24112-C0E8-D885-100E-760B1561A0D8}"/>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DB84CA20-420B-50D9-90E0-E77AB2987D6B}"/>
              </a:ext>
            </a:extLst>
          </p:cNvPr>
          <p:cNvSpPr>
            <a:spLocks noGrp="1"/>
          </p:cNvSpPr>
          <p:nvPr>
            <p:ph type="body" sz="quarter" idx="3"/>
          </p:nvPr>
        </p:nvSpPr>
        <p:spPr/>
        <p:txBody>
          <a:bodyPr/>
          <a:lstStyle/>
          <a:p>
            <a:r>
              <a:rPr lang="en-US" b="1" dirty="0"/>
              <a:t>Think about it both Fear and Hope are future-oriented</a:t>
            </a:r>
            <a:endParaRPr lang="en-US" dirty="0"/>
          </a:p>
          <a:p>
            <a:r>
              <a:rPr lang="en-US" dirty="0"/>
              <a:t>David’s fear is about what </a:t>
            </a:r>
            <a:r>
              <a:rPr lang="en-US" i="1" dirty="0"/>
              <a:t>might</a:t>
            </a:r>
            <a:r>
              <a:rPr lang="en-US" dirty="0"/>
              <a:t> happen — </a:t>
            </a:r>
            <a:r>
              <a:rPr lang="en-US" b="1" dirty="0">
                <a:solidFill>
                  <a:srgbClr val="FF0000"/>
                </a:solidFill>
              </a:rPr>
              <a:t>When I am afraid</a:t>
            </a:r>
            <a:r>
              <a:rPr lang="en-US" dirty="0"/>
              <a:t> - a future threat.</a:t>
            </a:r>
            <a:br>
              <a:rPr lang="en-US" dirty="0">
                <a:cs typeface="+mn-lt"/>
              </a:rPr>
            </a:br>
            <a:r>
              <a:rPr lang="en-US" dirty="0"/>
              <a:t>His trust/hope is also about what he believes God </a:t>
            </a:r>
            <a:r>
              <a:rPr lang="en-US" i="1" dirty="0"/>
              <a:t>will</a:t>
            </a:r>
            <a:r>
              <a:rPr lang="en-US" dirty="0"/>
              <a:t> do in the future.</a:t>
            </a:r>
          </a:p>
          <a:p>
            <a:endParaRPr lang="en-US" dirty="0"/>
          </a:p>
          <a:p>
            <a:r>
              <a:rPr lang="en-US" b="1" dirty="0"/>
              <a:t>Fear or Hope – They both predict what hasn’t happened yet</a:t>
            </a:r>
            <a:endParaRPr lang="en-US"/>
          </a:p>
          <a:p>
            <a:r>
              <a:rPr lang="en-US" dirty="0"/>
              <a:t>David imagines danger in the future, but also imagines God’s protection.</a:t>
            </a:r>
          </a:p>
          <a:p>
            <a:endParaRPr lang="en-US" b="1" dirty="0"/>
          </a:p>
          <a:p>
            <a:endParaRPr lang="en-US" b="1" dirty="0"/>
          </a:p>
          <a:p>
            <a:endParaRPr lang="en-US" b="1" dirty="0"/>
          </a:p>
          <a:p>
            <a:endParaRPr lang="en-US" b="1" dirty="0"/>
          </a:p>
          <a:p>
            <a:pPr algn="ctr"/>
            <a:endParaRPr lang="en-US" dirty="0"/>
          </a:p>
          <a:p>
            <a:endParaRPr lang="en-US" dirty="0"/>
          </a:p>
        </p:txBody>
      </p:sp>
      <p:sp>
        <p:nvSpPr>
          <p:cNvPr id="4" name="Slide Number Placeholder 3">
            <a:extLst>
              <a:ext uri="{FF2B5EF4-FFF2-40B4-BE49-F238E27FC236}">
                <a16:creationId xmlns:a16="http://schemas.microsoft.com/office/drawing/2014/main" id="{3382B64D-15C9-1AE6-5D6B-A2B2CF543C1D}"/>
              </a:ext>
            </a:extLst>
          </p:cNvPr>
          <p:cNvSpPr>
            <a:spLocks noGrp="1"/>
          </p:cNvSpPr>
          <p:nvPr>
            <p:ph type="sldNum" sz="quarter" idx="5"/>
          </p:nvPr>
        </p:nvSpPr>
        <p:spPr/>
      </p:sp>
    </p:spTree>
    <p:extLst>
      <p:ext uri="{BB962C8B-B14F-4D97-AF65-F5344CB8AC3E}">
        <p14:creationId xmlns:p14="http://schemas.microsoft.com/office/powerpoint/2010/main" val="573954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E6E67-F6C0-B03F-356C-876ED75ED0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4F565B-371D-B37A-EC70-4475B488167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D373BADB-1C53-5B34-E63B-B0FC0B634EC8}"/>
              </a:ext>
            </a:extLst>
          </p:cNvPr>
          <p:cNvSpPr>
            <a:spLocks noGrp="1"/>
          </p:cNvSpPr>
          <p:nvPr>
            <p:ph type="body" sz="quarter" idx="3"/>
          </p:nvPr>
        </p:nvSpPr>
        <p:spPr/>
        <p:txBody>
          <a:bodyPr/>
          <a:lstStyle/>
          <a:p>
            <a:r>
              <a:rPr lang="en-US" dirty="0"/>
              <a:t>The Battle between </a:t>
            </a:r>
            <a:r>
              <a:rPr lang="en-US" b="1" dirty="0">
                <a:solidFill>
                  <a:srgbClr val="FF0000"/>
                </a:solidFill>
              </a:rPr>
              <a:t>Fear</a:t>
            </a:r>
            <a:r>
              <a:rPr lang="en-US" dirty="0"/>
              <a:t> and </a:t>
            </a:r>
            <a:r>
              <a:rPr lang="en-US" b="1" dirty="0">
                <a:solidFill>
                  <a:srgbClr val="0810FC"/>
                </a:solidFill>
              </a:rPr>
              <a:t>Hope</a:t>
            </a:r>
            <a:r>
              <a:rPr lang="en-US" dirty="0"/>
              <a:t> Exists within every Human Heart. </a:t>
            </a:r>
          </a:p>
          <a:p>
            <a:endParaRPr lang="en-US" dirty="0"/>
          </a:p>
          <a:p>
            <a:r>
              <a:rPr lang="en-US" b="1" dirty="0"/>
              <a:t>Both </a:t>
            </a:r>
            <a:r>
              <a:rPr lang="en-US" b="1" dirty="0">
                <a:solidFill>
                  <a:srgbClr val="FF0000"/>
                </a:solidFill>
              </a:rPr>
              <a:t>Fear </a:t>
            </a:r>
            <a:r>
              <a:rPr lang="en-US" b="1" dirty="0"/>
              <a:t>and </a:t>
            </a:r>
            <a:r>
              <a:rPr lang="en-US" b="1" dirty="0">
                <a:solidFill>
                  <a:srgbClr val="0810FC"/>
                </a:solidFill>
              </a:rPr>
              <a:t>Hope</a:t>
            </a:r>
            <a:r>
              <a:rPr lang="en-US" b="1" dirty="0"/>
              <a:t> cannot co-exist fully — one will dominate</a:t>
            </a:r>
            <a:endParaRPr lang="en-US" dirty="0"/>
          </a:p>
          <a:p>
            <a:r>
              <a:rPr lang="en-US" dirty="0"/>
              <a:t>When David says: </a:t>
            </a:r>
            <a:br>
              <a:rPr lang="en-US" dirty="0">
                <a:cs typeface="+mn-lt"/>
              </a:rPr>
            </a:br>
            <a:r>
              <a:rPr lang="en-US" b="1" i="1" dirty="0"/>
              <a:t>“When I am afraid…” </a:t>
            </a:r>
            <a:r>
              <a:rPr lang="en-US" i="1" dirty="0"/>
              <a:t> →</a:t>
            </a:r>
            <a:r>
              <a:rPr lang="en-US" b="1" i="1" dirty="0"/>
              <a:t> </a:t>
            </a:r>
            <a:r>
              <a:rPr lang="en-US" b="1" i="1" dirty="0">
                <a:solidFill>
                  <a:srgbClr val="FF0000"/>
                </a:solidFill>
              </a:rPr>
              <a:t>FEAR</a:t>
            </a:r>
            <a:r>
              <a:rPr lang="en-US" i="1" dirty="0"/>
              <a:t> </a:t>
            </a:r>
            <a:r>
              <a:rPr lang="en-US" b="1" i="1" dirty="0"/>
              <a:t>rises</a:t>
            </a:r>
            <a:br>
              <a:rPr lang="en-US" b="1" i="1" dirty="0">
                <a:cs typeface="+mn-lt"/>
              </a:rPr>
            </a:br>
            <a:r>
              <a:rPr lang="en-US" i="1" dirty="0"/>
              <a:t>When he says:</a:t>
            </a:r>
            <a:br>
              <a:rPr lang="en-US" i="1" dirty="0">
                <a:cs typeface="+mn-lt"/>
              </a:rPr>
            </a:br>
            <a:r>
              <a:rPr lang="en-US" b="1" i="1" dirty="0"/>
              <a:t>“…I will not fear.” → </a:t>
            </a:r>
            <a:r>
              <a:rPr lang="en-US" b="1" i="1" dirty="0">
                <a:solidFill>
                  <a:srgbClr val="0810FC"/>
                </a:solidFill>
              </a:rPr>
              <a:t>HOPE</a:t>
            </a:r>
            <a:r>
              <a:rPr lang="en-US" b="1" i="1" dirty="0"/>
              <a:t> replaces fear</a:t>
            </a:r>
            <a:br>
              <a:rPr lang="en-US" i="1" dirty="0">
                <a:cs typeface="+mn-lt"/>
              </a:rPr>
            </a:br>
            <a:r>
              <a:rPr lang="en-US" i="1" dirty="0"/>
              <a:t> </a:t>
            </a:r>
          </a:p>
          <a:p>
            <a:r>
              <a:rPr lang="en-US" b="1" i="1" dirty="0">
                <a:solidFill>
                  <a:srgbClr val="0810FC"/>
                </a:solidFill>
              </a:rPr>
              <a:t>HOPE</a:t>
            </a:r>
            <a:r>
              <a:rPr lang="en-US" b="1" i="1" dirty="0">
                <a:solidFill>
                  <a:srgbClr val="FF0000"/>
                </a:solidFill>
              </a:rPr>
              <a:t> </a:t>
            </a:r>
            <a:r>
              <a:rPr lang="en-US" b="1" dirty="0"/>
              <a:t>pushes out </a:t>
            </a:r>
            <a:r>
              <a:rPr lang="en-US" b="1" i="1" dirty="0">
                <a:solidFill>
                  <a:srgbClr val="FF0000"/>
                </a:solidFill>
              </a:rPr>
              <a:t>FEAR</a:t>
            </a:r>
            <a:r>
              <a:rPr lang="en-US" b="1" dirty="0">
                <a:solidFill>
                  <a:srgbClr val="FF0000"/>
                </a:solidFill>
              </a:rPr>
              <a:t>.</a:t>
            </a:r>
          </a:p>
          <a:p>
            <a:endParaRPr lang="en-US" b="1" dirty="0"/>
          </a:p>
          <a:p>
            <a:endParaRPr lang="en-US" b="1" dirty="0"/>
          </a:p>
          <a:p>
            <a:endParaRPr lang="en-US" b="1" dirty="0"/>
          </a:p>
          <a:p>
            <a:endParaRPr lang="en-US" b="1" dirty="0"/>
          </a:p>
          <a:p>
            <a:pPr algn="ctr"/>
            <a:endParaRPr lang="en-US" dirty="0"/>
          </a:p>
          <a:p>
            <a:endParaRPr lang="en-US" dirty="0"/>
          </a:p>
        </p:txBody>
      </p:sp>
      <p:sp>
        <p:nvSpPr>
          <p:cNvPr id="4" name="Slide Number Placeholder 3">
            <a:extLst>
              <a:ext uri="{FF2B5EF4-FFF2-40B4-BE49-F238E27FC236}">
                <a16:creationId xmlns:a16="http://schemas.microsoft.com/office/drawing/2014/main" id="{B1AF8FCB-3C89-E3BD-9129-B63099F8D0C1}"/>
              </a:ext>
            </a:extLst>
          </p:cNvPr>
          <p:cNvSpPr>
            <a:spLocks noGrp="1"/>
          </p:cNvSpPr>
          <p:nvPr>
            <p:ph type="sldNum" sz="quarter" idx="5"/>
          </p:nvPr>
        </p:nvSpPr>
        <p:spPr/>
      </p:sp>
    </p:spTree>
    <p:extLst>
      <p:ext uri="{BB962C8B-B14F-4D97-AF65-F5344CB8AC3E}">
        <p14:creationId xmlns:p14="http://schemas.microsoft.com/office/powerpoint/2010/main" val="1030227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0E0F7-419B-CC72-E955-764FC8096A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7BD3F0-79DA-2BB0-5271-DE9D905F7F1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8707857-1E99-69FF-7A78-1A8F0D5CD153}"/>
              </a:ext>
            </a:extLst>
          </p:cNvPr>
          <p:cNvSpPr>
            <a:spLocks noGrp="1"/>
          </p:cNvSpPr>
          <p:nvPr>
            <p:ph type="body" sz="quarter" idx="3"/>
          </p:nvPr>
        </p:nvSpPr>
        <p:spPr/>
        <p:txBody>
          <a:bodyPr/>
          <a:lstStyle/>
          <a:p>
            <a:r>
              <a:rPr lang="en-US" b="1" dirty="0"/>
              <a:t>Let's talk for a moment about fear across the World and in our own Country </a:t>
            </a:r>
          </a:p>
          <a:p>
            <a:endParaRPr lang="en-US" b="1" dirty="0"/>
          </a:p>
          <a:p>
            <a:r>
              <a:rPr lang="en-US" b="1" dirty="0"/>
              <a:t>For lack of time, I'm going to summarize -- but if you want to look deeper the support information is extensive</a:t>
            </a:r>
            <a:endParaRPr lang="en-US" dirty="0"/>
          </a:p>
          <a:p>
            <a:endParaRPr lang="en-US" dirty="0"/>
          </a:p>
          <a:p>
            <a:r>
              <a:rPr lang="en-US" dirty="0"/>
              <a:t>Read Slide </a:t>
            </a:r>
          </a:p>
          <a:p>
            <a:endParaRPr lang="en-US" b="1" dirty="0"/>
          </a:p>
          <a:p>
            <a:endParaRPr lang="en-US" b="1" dirty="0"/>
          </a:p>
          <a:p>
            <a:endParaRPr lang="en-US" b="1" dirty="0"/>
          </a:p>
          <a:p>
            <a:pPr algn="ctr"/>
            <a:endParaRPr lang="en-US" dirty="0"/>
          </a:p>
          <a:p>
            <a:endParaRPr lang="en-US" dirty="0"/>
          </a:p>
        </p:txBody>
      </p:sp>
      <p:sp>
        <p:nvSpPr>
          <p:cNvPr id="4" name="Slide Number Placeholder 3">
            <a:extLst>
              <a:ext uri="{FF2B5EF4-FFF2-40B4-BE49-F238E27FC236}">
                <a16:creationId xmlns:a16="http://schemas.microsoft.com/office/drawing/2014/main" id="{1D7CE2F5-07CB-F802-364E-34CDA7717804}"/>
              </a:ext>
            </a:extLst>
          </p:cNvPr>
          <p:cNvSpPr>
            <a:spLocks noGrp="1"/>
          </p:cNvSpPr>
          <p:nvPr>
            <p:ph type="sldNum" sz="quarter" idx="5"/>
          </p:nvPr>
        </p:nvSpPr>
        <p:spPr/>
      </p:sp>
    </p:spTree>
    <p:extLst>
      <p:ext uri="{BB962C8B-B14F-4D97-AF65-F5344CB8AC3E}">
        <p14:creationId xmlns:p14="http://schemas.microsoft.com/office/powerpoint/2010/main" val="2522729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107EC-DFF3-7652-B365-2D61E7A27C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2AE78-9098-FA91-4DD8-B7A089FC0E1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940CF62F-04B6-5B45-C0B5-10220FD96047}"/>
              </a:ext>
            </a:extLst>
          </p:cNvPr>
          <p:cNvSpPr>
            <a:spLocks noGrp="1"/>
          </p:cNvSpPr>
          <p:nvPr>
            <p:ph type="body" sz="quarter" idx="3"/>
          </p:nvPr>
        </p:nvSpPr>
        <p:spPr/>
        <p:txBody>
          <a:bodyPr/>
          <a:lstStyle/>
          <a:p>
            <a:pPr>
              <a:spcBef>
                <a:spcPct val="20000"/>
              </a:spcBef>
            </a:pPr>
            <a:r>
              <a:rPr lang="en-US" b="1" dirty="0"/>
              <a:t>Putting it another way:</a:t>
            </a:r>
            <a:br>
              <a:rPr lang="en-US" b="1" dirty="0">
                <a:cs typeface="+mn-lt"/>
              </a:rPr>
            </a:br>
            <a:br>
              <a:rPr lang="en-US" b="1" dirty="0">
                <a:cs typeface="+mn-lt"/>
              </a:rPr>
            </a:br>
            <a:r>
              <a:rPr lang="en-US" b="1" dirty="0"/>
              <a:t>We live in a World that:</a:t>
            </a:r>
            <a:endParaRPr lang="en-US" dirty="0">
              <a:solidFill>
                <a:srgbClr val="444444"/>
              </a:solidFill>
            </a:endParaRPr>
          </a:p>
          <a:p>
            <a:pPr>
              <a:spcBef>
                <a:spcPct val="20000"/>
              </a:spcBef>
            </a:pPr>
            <a:r>
              <a:rPr lang="en-US" b="1" dirty="0">
                <a:solidFill>
                  <a:srgbClr val="0810FC"/>
                </a:solidFill>
              </a:rPr>
              <a:t>Amplifies Fear</a:t>
            </a:r>
            <a:endParaRPr lang="en-US" dirty="0">
              <a:solidFill>
                <a:srgbClr val="444444"/>
              </a:solidFill>
            </a:endParaRPr>
          </a:p>
          <a:p>
            <a:pPr>
              <a:spcBef>
                <a:spcPct val="20000"/>
              </a:spcBef>
            </a:pPr>
            <a:endParaRPr lang="en-US" b="1" dirty="0">
              <a:solidFill>
                <a:srgbClr val="0810FC"/>
              </a:solidFill>
            </a:endParaRPr>
          </a:p>
          <a:p>
            <a:pPr>
              <a:spcBef>
                <a:spcPct val="20000"/>
              </a:spcBef>
            </a:pPr>
            <a:r>
              <a:rPr lang="en-US" dirty="0">
                <a:solidFill>
                  <a:srgbClr val="0810FC"/>
                </a:solidFill>
              </a:rPr>
              <a:t>Read Slide</a:t>
            </a:r>
          </a:p>
          <a:p>
            <a:endParaRPr lang="en-US" dirty="0"/>
          </a:p>
        </p:txBody>
      </p:sp>
      <p:sp>
        <p:nvSpPr>
          <p:cNvPr id="4" name="Slide Number Placeholder 3">
            <a:extLst>
              <a:ext uri="{FF2B5EF4-FFF2-40B4-BE49-F238E27FC236}">
                <a16:creationId xmlns:a16="http://schemas.microsoft.com/office/drawing/2014/main" id="{5BEE31A8-0286-E34E-F11D-C55D7A419931}"/>
              </a:ext>
            </a:extLst>
          </p:cNvPr>
          <p:cNvSpPr>
            <a:spLocks noGrp="1"/>
          </p:cNvSpPr>
          <p:nvPr>
            <p:ph type="sldNum" sz="quarter" idx="5"/>
          </p:nvPr>
        </p:nvSpPr>
        <p:spPr/>
      </p:sp>
    </p:spTree>
    <p:extLst>
      <p:ext uri="{BB962C8B-B14F-4D97-AF65-F5344CB8AC3E}">
        <p14:creationId xmlns:p14="http://schemas.microsoft.com/office/powerpoint/2010/main" val="291228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80054-F4AD-F7AE-6987-608F31186D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C0753F-3B41-142E-E010-6DC758744B5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A8ED818-868D-F6A8-A4A6-D62046318F5B}"/>
              </a:ext>
            </a:extLst>
          </p:cNvPr>
          <p:cNvSpPr>
            <a:spLocks noGrp="1"/>
          </p:cNvSpPr>
          <p:nvPr>
            <p:ph type="body" sz="quarter" idx="3"/>
          </p:nvPr>
        </p:nvSpPr>
        <p:spPr/>
        <p:txBody>
          <a:bodyPr/>
          <a:lstStyle/>
          <a:p>
            <a:r>
              <a:rPr lang="en-US" dirty="0"/>
              <a:t>Read Slide First</a:t>
            </a:r>
          </a:p>
          <a:p>
            <a:endParaRPr lang="en-US" dirty="0">
              <a:solidFill>
                <a:srgbClr val="000000"/>
              </a:solidFill>
            </a:endParaRPr>
          </a:p>
          <a:p>
            <a:r>
              <a:rPr lang="en-US" b="1" dirty="0">
                <a:solidFill>
                  <a:srgbClr val="000000"/>
                </a:solidFill>
              </a:rPr>
              <a:t>That's a summary on Fear.</a:t>
            </a:r>
          </a:p>
        </p:txBody>
      </p:sp>
      <p:sp>
        <p:nvSpPr>
          <p:cNvPr id="4" name="Slide Number Placeholder 3">
            <a:extLst>
              <a:ext uri="{FF2B5EF4-FFF2-40B4-BE49-F238E27FC236}">
                <a16:creationId xmlns:a16="http://schemas.microsoft.com/office/drawing/2014/main" id="{9E25D198-EE72-3D8B-CC68-DFD2AC58D1FD}"/>
              </a:ext>
            </a:extLst>
          </p:cNvPr>
          <p:cNvSpPr>
            <a:spLocks noGrp="1"/>
          </p:cNvSpPr>
          <p:nvPr>
            <p:ph type="sldNum" sz="quarter" idx="5"/>
          </p:nvPr>
        </p:nvSpPr>
        <p:spPr/>
      </p:sp>
    </p:spTree>
    <p:extLst>
      <p:ext uri="{BB962C8B-B14F-4D97-AF65-F5344CB8AC3E}">
        <p14:creationId xmlns:p14="http://schemas.microsoft.com/office/powerpoint/2010/main" val="30254377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D2151-22E0-996D-9AA6-12E79B8526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26D57-773D-B74A-C5B8-F9610A1ECB4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4F76ED1-2F75-E180-9483-48FF7E83FD06}"/>
              </a:ext>
            </a:extLst>
          </p:cNvPr>
          <p:cNvSpPr>
            <a:spLocks noGrp="1"/>
          </p:cNvSpPr>
          <p:nvPr>
            <p:ph type="body" sz="quarter" idx="3"/>
          </p:nvPr>
        </p:nvSpPr>
        <p:spPr/>
        <p:txBody>
          <a:bodyPr/>
          <a:lstStyle/>
          <a:p>
            <a:r>
              <a:rPr lang="en-US" dirty="0"/>
              <a:t>What do you think?</a:t>
            </a:r>
          </a:p>
          <a:p>
            <a:endParaRPr lang="en-US" dirty="0">
              <a:cs typeface="+mn-lt"/>
            </a:endParaRPr>
          </a:p>
          <a:p>
            <a:r>
              <a:rPr lang="en-US" b="1" dirty="0"/>
              <a:t>Can a person die from fear?</a:t>
            </a:r>
            <a:endParaRPr lang="en-US" dirty="0"/>
          </a:p>
          <a:p>
            <a:endParaRPr lang="en-US" b="1" dirty="0"/>
          </a:p>
          <a:p>
            <a:r>
              <a:rPr lang="en-US" dirty="0"/>
              <a:t>Wait for answers?</a:t>
            </a:r>
            <a:br>
              <a:rPr lang="en-US" dirty="0">
                <a:cs typeface="+mn-lt"/>
              </a:rPr>
            </a:br>
            <a:br>
              <a:rPr lang="en-US" dirty="0">
                <a:cs typeface="+mn-lt"/>
              </a:rPr>
            </a:br>
            <a:r>
              <a:rPr lang="en-US" dirty="0"/>
              <a:t>Click for verse and read it.</a:t>
            </a:r>
          </a:p>
        </p:txBody>
      </p:sp>
      <p:sp>
        <p:nvSpPr>
          <p:cNvPr id="4" name="Slide Number Placeholder 3">
            <a:extLst>
              <a:ext uri="{FF2B5EF4-FFF2-40B4-BE49-F238E27FC236}">
                <a16:creationId xmlns:a16="http://schemas.microsoft.com/office/drawing/2014/main" id="{0DBE3EB5-86DB-3D3D-61F9-9B12F0AB8211}"/>
              </a:ext>
            </a:extLst>
          </p:cNvPr>
          <p:cNvSpPr>
            <a:spLocks noGrp="1"/>
          </p:cNvSpPr>
          <p:nvPr>
            <p:ph type="sldNum" sz="quarter" idx="5"/>
          </p:nvPr>
        </p:nvSpPr>
        <p:spPr/>
      </p:sp>
    </p:spTree>
    <p:extLst>
      <p:ext uri="{BB962C8B-B14F-4D97-AF65-F5344CB8AC3E}">
        <p14:creationId xmlns:p14="http://schemas.microsoft.com/office/powerpoint/2010/main" val="1228635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6350E-9D51-63E1-61AD-DDFE05A282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74BB43-E56F-9E62-AB41-75948184F60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B22974E8-1C93-E924-D587-03BA8CB1AC04}"/>
              </a:ext>
            </a:extLst>
          </p:cNvPr>
          <p:cNvSpPr>
            <a:spLocks noGrp="1"/>
          </p:cNvSpPr>
          <p:nvPr>
            <p:ph type="body" sz="quarter" idx="3"/>
          </p:nvPr>
        </p:nvSpPr>
        <p:spPr/>
        <p:txBody>
          <a:bodyPr/>
          <a:lstStyle/>
          <a:p>
            <a:r>
              <a:rPr lang="en-US" dirty="0"/>
              <a:t>The key phrase in </a:t>
            </a:r>
            <a:r>
              <a:rPr lang="en-US" b="1" dirty="0"/>
              <a:t>Luke 21:26</a:t>
            </a:r>
            <a:r>
              <a:rPr lang="en-US" dirty="0"/>
              <a:t>:</a:t>
            </a:r>
          </a:p>
          <a:p>
            <a:r>
              <a:rPr lang="en-US" b="1" dirty="0">
                <a:solidFill>
                  <a:srgbClr val="FF0000"/>
                </a:solidFill>
              </a:rPr>
              <a:t>“</a:t>
            </a:r>
            <a:r>
              <a:rPr lang="en-US" b="1" i="1" dirty="0">
                <a:solidFill>
                  <a:srgbClr val="FF0000"/>
                </a:solidFill>
              </a:rPr>
              <a:t>Men’s hearts failing them for fear"</a:t>
            </a:r>
            <a:br>
              <a:rPr lang="en-US" b="1" dirty="0">
                <a:cs typeface="+mn-lt"/>
              </a:rPr>
            </a:br>
            <a:br>
              <a:rPr lang="en-US" b="1" dirty="0">
                <a:cs typeface="+mn-lt"/>
              </a:rPr>
            </a:br>
            <a:r>
              <a:rPr lang="en-US" b="1" dirty="0">
                <a:solidFill>
                  <a:srgbClr val="FF0000"/>
                </a:solidFill>
              </a:rPr>
              <a:t> The Greek Literally means: </a:t>
            </a:r>
            <a:endParaRPr lang="en-US" dirty="0"/>
          </a:p>
          <a:p>
            <a:r>
              <a:rPr lang="en-US" b="1" dirty="0"/>
              <a:t>“to stop breathing,” “to expire,” “to faint away,” to die from shock, terror, or panic</a:t>
            </a:r>
            <a:endParaRPr lang="en-US" dirty="0"/>
          </a:p>
          <a:p>
            <a:br>
              <a:rPr lang="en-US" dirty="0">
                <a:cs typeface="+mn-lt"/>
              </a:rPr>
            </a:br>
            <a:r>
              <a:rPr lang="en-US" dirty="0"/>
              <a:t>This isn’t metaphorical anxiety — it is </a:t>
            </a:r>
            <a:r>
              <a:rPr lang="en-US" b="1" dirty="0">
                <a:solidFill>
                  <a:srgbClr val="FF0000"/>
                </a:solidFill>
              </a:rPr>
              <a:t>physical collapse caused by fear</a:t>
            </a:r>
            <a:r>
              <a:rPr lang="en-US" dirty="0"/>
              <a:t>.</a:t>
            </a:r>
          </a:p>
          <a:p>
            <a:endParaRPr lang="en-US" b="1" i="1" dirty="0">
              <a:solidFill>
                <a:srgbClr val="FF0000"/>
              </a:solidFill>
            </a:endParaRPr>
          </a:p>
        </p:txBody>
      </p:sp>
      <p:sp>
        <p:nvSpPr>
          <p:cNvPr id="4" name="Slide Number Placeholder 3">
            <a:extLst>
              <a:ext uri="{FF2B5EF4-FFF2-40B4-BE49-F238E27FC236}">
                <a16:creationId xmlns:a16="http://schemas.microsoft.com/office/drawing/2014/main" id="{18858C28-4E24-AC46-DCAE-235D411B3508}"/>
              </a:ext>
            </a:extLst>
          </p:cNvPr>
          <p:cNvSpPr>
            <a:spLocks noGrp="1"/>
          </p:cNvSpPr>
          <p:nvPr>
            <p:ph type="sldNum" sz="quarter" idx="5"/>
          </p:nvPr>
        </p:nvSpPr>
        <p:spPr/>
      </p:sp>
    </p:spTree>
    <p:extLst>
      <p:ext uri="{BB962C8B-B14F-4D97-AF65-F5344CB8AC3E}">
        <p14:creationId xmlns:p14="http://schemas.microsoft.com/office/powerpoint/2010/main" val="7450508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9781A-C26F-905A-E2A2-842A43C587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3091E2-49E6-E878-E8A8-34013E4815A4}"/>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FB900D2-147A-7F36-CF14-E4F0145241DE}"/>
              </a:ext>
            </a:extLst>
          </p:cNvPr>
          <p:cNvSpPr>
            <a:spLocks noGrp="1"/>
          </p:cNvSpPr>
          <p:nvPr>
            <p:ph type="body" sz="quarter" idx="3"/>
          </p:nvPr>
        </p:nvSpPr>
        <p:spPr/>
        <p:txBody>
          <a:bodyPr/>
          <a:lstStyle/>
          <a:p>
            <a:r>
              <a:rPr lang="en-US" dirty="0"/>
              <a:t>The verse in Luke 21 is looking into the future, but </a:t>
            </a:r>
          </a:p>
          <a:p>
            <a:endParaRPr lang="en-US" dirty="0"/>
          </a:p>
          <a:p>
            <a:r>
              <a:rPr lang="en-US" b="1" dirty="0">
                <a:solidFill>
                  <a:srgbClr val="0810FC"/>
                </a:solidFill>
              </a:rPr>
              <a:t>Do people die from fear now?</a:t>
            </a:r>
            <a:r>
              <a:rPr lang="en-US" b="1" dirty="0"/>
              <a:t> </a:t>
            </a:r>
            <a:endParaRPr lang="en-US" dirty="0"/>
          </a:p>
          <a:p>
            <a:endParaRPr lang="en-US" dirty="0"/>
          </a:p>
          <a:p>
            <a:r>
              <a:rPr lang="en-US" dirty="0"/>
              <a:t>This will be the starting point of the first study we'll look at.</a:t>
            </a:r>
          </a:p>
          <a:p>
            <a:endParaRPr lang="en-US" b="1" dirty="0">
              <a:cs typeface="+mn-lt"/>
            </a:endParaRPr>
          </a:p>
          <a:p>
            <a:br>
              <a:rPr lang="en-US" b="1" dirty="0">
                <a:cs typeface="+mn-lt"/>
              </a:rPr>
            </a:br>
            <a:br>
              <a:rPr lang="en-US" b="1" dirty="0">
                <a:cs typeface="+mn-lt"/>
              </a:rPr>
            </a:br>
            <a:endParaRPr lang="en-US" b="1">
              <a:solidFill>
                <a:srgbClr val="FF0000"/>
              </a:solidFill>
            </a:endParaRPr>
          </a:p>
        </p:txBody>
      </p:sp>
      <p:sp>
        <p:nvSpPr>
          <p:cNvPr id="4" name="Slide Number Placeholder 3">
            <a:extLst>
              <a:ext uri="{FF2B5EF4-FFF2-40B4-BE49-F238E27FC236}">
                <a16:creationId xmlns:a16="http://schemas.microsoft.com/office/drawing/2014/main" id="{9A0E512A-7E9E-D979-B90A-5562F9F62994}"/>
              </a:ext>
            </a:extLst>
          </p:cNvPr>
          <p:cNvSpPr>
            <a:spLocks noGrp="1"/>
          </p:cNvSpPr>
          <p:nvPr>
            <p:ph type="sldNum" sz="quarter" idx="5"/>
          </p:nvPr>
        </p:nvSpPr>
        <p:spPr/>
      </p:sp>
    </p:spTree>
    <p:extLst>
      <p:ext uri="{BB962C8B-B14F-4D97-AF65-F5344CB8AC3E}">
        <p14:creationId xmlns:p14="http://schemas.microsoft.com/office/powerpoint/2010/main" val="118713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B7986-0473-28D5-0F74-19957B4FBA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A00ECE-5A8D-5D90-5CB1-3221637D9D5D}"/>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5268627-720F-8396-5E1A-A12A6D0BDE56}"/>
              </a:ext>
            </a:extLst>
          </p:cNvPr>
          <p:cNvSpPr>
            <a:spLocks noGrp="1"/>
          </p:cNvSpPr>
          <p:nvPr>
            <p:ph type="body" sz="quarter" idx="3"/>
          </p:nvPr>
        </p:nvSpPr>
        <p:spPr/>
        <p:txBody>
          <a:bodyPr/>
          <a:lstStyle/>
          <a:p>
            <a:endParaRPr lang="en-US" dirty="0"/>
          </a:p>
        </p:txBody>
      </p:sp>
      <p:sp>
        <p:nvSpPr>
          <p:cNvPr id="4" name="Slide Number Placeholder 3">
            <a:extLst>
              <a:ext uri="{FF2B5EF4-FFF2-40B4-BE49-F238E27FC236}">
                <a16:creationId xmlns:a16="http://schemas.microsoft.com/office/drawing/2014/main" id="{271C1838-3561-011E-C9DC-A99B1864FE7A}"/>
              </a:ext>
            </a:extLst>
          </p:cNvPr>
          <p:cNvSpPr>
            <a:spLocks noGrp="1"/>
          </p:cNvSpPr>
          <p:nvPr>
            <p:ph type="sldNum" sz="quarter" idx="5"/>
          </p:nvPr>
        </p:nvSpPr>
        <p:spPr/>
      </p:sp>
    </p:spTree>
    <p:extLst>
      <p:ext uri="{BB962C8B-B14F-4D97-AF65-F5344CB8AC3E}">
        <p14:creationId xmlns:p14="http://schemas.microsoft.com/office/powerpoint/2010/main" val="36011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19C8E-09AF-B9D7-F740-7908ACDD73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E38A97-A33B-6BA6-5E01-155320F02A75}"/>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88B09C6-09D4-3ED7-8FA9-24F1CE35734A}"/>
              </a:ext>
            </a:extLst>
          </p:cNvPr>
          <p:cNvSpPr>
            <a:spLocks noGrp="1"/>
          </p:cNvSpPr>
          <p:nvPr>
            <p:ph type="body" sz="quarter" idx="3"/>
          </p:nvPr>
        </p:nvSpPr>
        <p:spPr/>
        <p:txBody>
          <a:bodyPr/>
          <a:lstStyle/>
          <a:p>
            <a:r>
              <a:rPr lang="en-US" dirty="0">
                <a:solidFill>
                  <a:srgbClr val="000000"/>
                </a:solidFill>
              </a:rPr>
              <a:t>Read Slide</a:t>
            </a:r>
          </a:p>
          <a:p>
            <a:endParaRPr lang="en-US" dirty="0">
              <a:solidFill>
                <a:srgbClr val="000000"/>
              </a:solidFill>
            </a:endParaRPr>
          </a:p>
          <a:p>
            <a:r>
              <a:rPr lang="en-US" b="1" dirty="0" err="1">
                <a:solidFill>
                  <a:srgbClr val="0810FC"/>
                </a:solidFill>
              </a:rPr>
              <a:t>VooDoo</a:t>
            </a:r>
            <a:r>
              <a:rPr lang="en-US" b="1" dirty="0"/>
              <a:t> would be an example of </a:t>
            </a:r>
            <a:r>
              <a:rPr lang="en-US" b="1" dirty="0">
                <a:solidFill>
                  <a:srgbClr val="0810FC"/>
                </a:solidFill>
              </a:rPr>
              <a:t>Malefic Magic.</a:t>
            </a:r>
            <a:endParaRPr lang="en-US" dirty="0"/>
          </a:p>
          <a:p>
            <a:endParaRPr lang="en-US" dirty="0">
              <a:solidFill>
                <a:srgbClr val="000000"/>
              </a:solidFill>
            </a:endParaRPr>
          </a:p>
          <a:p>
            <a:r>
              <a:rPr lang="en-US" dirty="0">
                <a:solidFill>
                  <a:srgbClr val="000000"/>
                </a:solidFill>
              </a:rPr>
              <a:t>The subject of </a:t>
            </a:r>
            <a:r>
              <a:rPr lang="en-US" b="1" dirty="0" err="1">
                <a:solidFill>
                  <a:srgbClr val="0810FC"/>
                </a:solidFill>
              </a:rPr>
              <a:t>VooDoo</a:t>
            </a:r>
            <a:r>
              <a:rPr lang="en-US" dirty="0">
                <a:solidFill>
                  <a:srgbClr val="000000"/>
                </a:solidFill>
              </a:rPr>
              <a:t> prompted a study on whether fear alone can cause the death of a person. </a:t>
            </a:r>
            <a:endParaRPr lang="en-US" dirty="0"/>
          </a:p>
        </p:txBody>
      </p:sp>
      <p:sp>
        <p:nvSpPr>
          <p:cNvPr id="4" name="Slide Number Placeholder 3">
            <a:extLst>
              <a:ext uri="{FF2B5EF4-FFF2-40B4-BE49-F238E27FC236}">
                <a16:creationId xmlns:a16="http://schemas.microsoft.com/office/drawing/2014/main" id="{B3CAA546-4572-5BD7-F8E1-D02F43105441}"/>
              </a:ext>
            </a:extLst>
          </p:cNvPr>
          <p:cNvSpPr>
            <a:spLocks noGrp="1"/>
          </p:cNvSpPr>
          <p:nvPr>
            <p:ph type="sldNum" sz="quarter" idx="5"/>
          </p:nvPr>
        </p:nvSpPr>
        <p:spPr/>
      </p:sp>
    </p:spTree>
    <p:extLst>
      <p:ext uri="{BB962C8B-B14F-4D97-AF65-F5344CB8AC3E}">
        <p14:creationId xmlns:p14="http://schemas.microsoft.com/office/powerpoint/2010/main" val="1619156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BE8F0-1358-D3CB-EEED-DBEA36EF40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39EAC3-4A09-C67F-5C78-3679A11DF3B5}"/>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98E3D848-B2B6-D5AE-74BC-EB50BAF0F3DD}"/>
              </a:ext>
            </a:extLst>
          </p:cNvPr>
          <p:cNvSpPr>
            <a:spLocks noGrp="1"/>
          </p:cNvSpPr>
          <p:nvPr>
            <p:ph type="body" sz="quarter" idx="3"/>
          </p:nvPr>
        </p:nvSpPr>
        <p:spPr/>
        <p:txBody>
          <a:bodyPr/>
          <a:lstStyle/>
          <a:p>
            <a:r>
              <a:rPr lang="en-US" dirty="0"/>
              <a:t>In spite of it's reputation: </a:t>
            </a:r>
            <a:r>
              <a:rPr lang="en-US" b="1" dirty="0">
                <a:solidFill>
                  <a:srgbClr val="0810FC"/>
                </a:solidFill>
              </a:rPr>
              <a:t>Voodoo</a:t>
            </a:r>
            <a:r>
              <a:rPr lang="en-US" dirty="0"/>
              <a:t> is not all about cursing people, </a:t>
            </a:r>
            <a:endParaRPr lang="en-US" dirty="0">
              <a:solidFill>
                <a:srgbClr val="000000"/>
              </a:solidFill>
            </a:endParaRPr>
          </a:p>
          <a:p>
            <a:r>
              <a:rPr lang="en-US" dirty="0">
                <a:solidFill>
                  <a:srgbClr val="000000"/>
                </a:solidFill>
              </a:rPr>
              <a:t>it </a:t>
            </a:r>
            <a:r>
              <a:rPr lang="en-US" dirty="0">
                <a:solidFill>
                  <a:srgbClr val="0A0A0A"/>
                </a:solidFill>
              </a:rPr>
              <a:t>has many positive aspects focused on healing, community, empowerment, and connecting with ancestors.</a:t>
            </a:r>
            <a:endParaRPr lang="en-US" dirty="0"/>
          </a:p>
          <a:p>
            <a:r>
              <a:rPr lang="en-US" dirty="0">
                <a:solidFill>
                  <a:srgbClr val="0A0A0A"/>
                </a:solidFill>
              </a:rPr>
              <a:t>However; </a:t>
            </a:r>
            <a:r>
              <a:rPr lang="en-US" dirty="0"/>
              <a:t>it does include this element of </a:t>
            </a:r>
            <a:r>
              <a:rPr lang="en-US" b="1" dirty="0">
                <a:solidFill>
                  <a:srgbClr val="0810FC"/>
                </a:solidFill>
              </a:rPr>
              <a:t>Malefic Magic</a:t>
            </a:r>
            <a:endParaRPr lang="en-US"/>
          </a:p>
          <a:p>
            <a:endParaRPr lang="en-US" dirty="0">
              <a:cs typeface="+mn-lt"/>
            </a:endParaRPr>
          </a:p>
        </p:txBody>
      </p:sp>
      <p:sp>
        <p:nvSpPr>
          <p:cNvPr id="4" name="Slide Number Placeholder 3">
            <a:extLst>
              <a:ext uri="{FF2B5EF4-FFF2-40B4-BE49-F238E27FC236}">
                <a16:creationId xmlns:a16="http://schemas.microsoft.com/office/drawing/2014/main" id="{F71624BF-F446-CD37-3757-F76F7707A4AD}"/>
              </a:ext>
            </a:extLst>
          </p:cNvPr>
          <p:cNvSpPr>
            <a:spLocks noGrp="1"/>
          </p:cNvSpPr>
          <p:nvPr>
            <p:ph type="sldNum" sz="quarter" idx="5"/>
          </p:nvPr>
        </p:nvSpPr>
        <p:spPr/>
      </p:sp>
    </p:spTree>
    <p:extLst>
      <p:ext uri="{BB962C8B-B14F-4D97-AF65-F5344CB8AC3E}">
        <p14:creationId xmlns:p14="http://schemas.microsoft.com/office/powerpoint/2010/main" val="1096391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4F88B-9A0C-C20E-61DF-E467047BF5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A6E520-D9C0-92D3-1A90-BB94C80AF34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C0118D6-0CD1-3CCE-AC04-BCB0E1DF0B4D}"/>
              </a:ext>
            </a:extLst>
          </p:cNvPr>
          <p:cNvSpPr>
            <a:spLocks noGrp="1"/>
          </p:cNvSpPr>
          <p:nvPr>
            <p:ph type="body" sz="quarter" idx="3"/>
          </p:nvPr>
        </p:nvSpPr>
        <p:spPr/>
        <p:txBody>
          <a:bodyPr/>
          <a:lstStyle/>
          <a:p>
            <a:pPr>
              <a:spcBef>
                <a:spcPct val="20000"/>
              </a:spcBef>
            </a:pPr>
            <a:r>
              <a:rPr lang="en-US" b="1" dirty="0"/>
              <a:t>In 1942</a:t>
            </a:r>
            <a:r>
              <a:rPr lang="en-US" dirty="0"/>
              <a:t>, Harvard physiologist </a:t>
            </a:r>
            <a:r>
              <a:rPr lang="en-US" b="1" dirty="0"/>
              <a:t>Walter B. Cannon</a:t>
            </a:r>
            <a:r>
              <a:rPr lang="en-US" dirty="0"/>
              <a:t> </a:t>
            </a:r>
          </a:p>
          <a:p>
            <a:pPr>
              <a:spcBef>
                <a:spcPct val="20000"/>
              </a:spcBef>
            </a:pPr>
            <a:r>
              <a:rPr lang="en-US" dirty="0"/>
              <a:t>published a study called: </a:t>
            </a:r>
            <a:r>
              <a:rPr lang="en-US" b="1" dirty="0"/>
              <a:t>“Voodoo Death.”</a:t>
            </a:r>
            <a:r>
              <a:rPr lang="en-US" dirty="0"/>
              <a:t> in </a:t>
            </a:r>
            <a:r>
              <a:rPr lang="en-US" i="1" dirty="0"/>
              <a:t>American Anthropologist volume 44</a:t>
            </a:r>
            <a:endParaRPr lang="en-US" dirty="0"/>
          </a:p>
          <a:p>
            <a:pPr>
              <a:spcBef>
                <a:spcPct val="20000"/>
              </a:spcBef>
            </a:pPr>
            <a:endParaRPr lang="en-US" i="1" dirty="0"/>
          </a:p>
          <a:p>
            <a:pPr>
              <a:spcBef>
                <a:spcPct val="20000"/>
              </a:spcBef>
            </a:pPr>
            <a:endParaRPr lang="en-US" i="1" dirty="0"/>
          </a:p>
        </p:txBody>
      </p:sp>
      <p:sp>
        <p:nvSpPr>
          <p:cNvPr id="4" name="Slide Number Placeholder 3">
            <a:extLst>
              <a:ext uri="{FF2B5EF4-FFF2-40B4-BE49-F238E27FC236}">
                <a16:creationId xmlns:a16="http://schemas.microsoft.com/office/drawing/2014/main" id="{CFABA130-F7E6-CFFC-E0B5-DA905C168AA2}"/>
              </a:ext>
            </a:extLst>
          </p:cNvPr>
          <p:cNvSpPr>
            <a:spLocks noGrp="1"/>
          </p:cNvSpPr>
          <p:nvPr>
            <p:ph type="sldNum" sz="quarter" idx="5"/>
          </p:nvPr>
        </p:nvSpPr>
        <p:spPr/>
      </p:sp>
    </p:spTree>
    <p:extLst>
      <p:ext uri="{BB962C8B-B14F-4D97-AF65-F5344CB8AC3E}">
        <p14:creationId xmlns:p14="http://schemas.microsoft.com/office/powerpoint/2010/main" val="4214746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A0E5B-CBD7-6FB0-5594-9F3FD9CEFC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11A2B4-B634-D140-1149-CA46E43C64A8}"/>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9D396007-444F-099E-277D-24F294378955}"/>
              </a:ext>
            </a:extLst>
          </p:cNvPr>
          <p:cNvSpPr>
            <a:spLocks noGrp="1"/>
          </p:cNvSpPr>
          <p:nvPr>
            <p:ph type="body" sz="quarter" idx="3"/>
          </p:nvPr>
        </p:nvSpPr>
        <p:spPr/>
        <p:txBody>
          <a:bodyPr/>
          <a:lstStyle/>
          <a:p>
            <a:r>
              <a:rPr lang="en-US" dirty="0"/>
              <a:t>Here are some excerpts from Walter Cannon's study on "</a:t>
            </a:r>
            <a:r>
              <a:rPr lang="en-US" b="1" dirty="0"/>
              <a:t>Voodoo Death</a:t>
            </a:r>
            <a:r>
              <a:rPr lang="en-US" dirty="0"/>
              <a:t>"</a:t>
            </a:r>
          </a:p>
          <a:p>
            <a:endParaRPr lang="en-US" dirty="0"/>
          </a:p>
          <a:p>
            <a:r>
              <a:rPr lang="en-US" dirty="0"/>
              <a:t>Read Slide</a:t>
            </a:r>
          </a:p>
        </p:txBody>
      </p:sp>
      <p:sp>
        <p:nvSpPr>
          <p:cNvPr id="4" name="Slide Number Placeholder 3">
            <a:extLst>
              <a:ext uri="{FF2B5EF4-FFF2-40B4-BE49-F238E27FC236}">
                <a16:creationId xmlns:a16="http://schemas.microsoft.com/office/drawing/2014/main" id="{25D9FC28-2A30-B30A-DCE1-AF7D41C973A5}"/>
              </a:ext>
            </a:extLst>
          </p:cNvPr>
          <p:cNvSpPr>
            <a:spLocks noGrp="1"/>
          </p:cNvSpPr>
          <p:nvPr>
            <p:ph type="sldNum" sz="quarter" idx="5"/>
          </p:nvPr>
        </p:nvSpPr>
        <p:spPr/>
      </p:sp>
    </p:spTree>
    <p:extLst>
      <p:ext uri="{BB962C8B-B14F-4D97-AF65-F5344CB8AC3E}">
        <p14:creationId xmlns:p14="http://schemas.microsoft.com/office/powerpoint/2010/main" val="41856472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51564-B380-4CD7-8E67-270C6293EE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16BA4-14BB-2AF8-274A-3B909974CE8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0A6531A-15B0-2169-F5F7-80208CD8F79C}"/>
              </a:ext>
            </a:extLst>
          </p:cNvPr>
          <p:cNvSpPr>
            <a:spLocks noGrp="1"/>
          </p:cNvSpPr>
          <p:nvPr>
            <p:ph type="body" sz="quarter" idx="3"/>
          </p:nvPr>
        </p:nvSpPr>
        <p:spPr/>
        <p:txBody>
          <a:bodyPr/>
          <a:lstStyle/>
          <a:p>
            <a:r>
              <a:rPr lang="en-US" dirty="0"/>
              <a:t>Read Slide first</a:t>
            </a:r>
          </a:p>
          <a:p>
            <a:endParaRPr lang="en-US" dirty="0"/>
          </a:p>
          <a:p>
            <a:r>
              <a:rPr lang="en-US" dirty="0"/>
              <a:t>This question is also the start of another study some years later in 1957, but let's see what Walter Cannon discovered first.</a:t>
            </a:r>
          </a:p>
        </p:txBody>
      </p:sp>
      <p:sp>
        <p:nvSpPr>
          <p:cNvPr id="4" name="Slide Number Placeholder 3">
            <a:extLst>
              <a:ext uri="{FF2B5EF4-FFF2-40B4-BE49-F238E27FC236}">
                <a16:creationId xmlns:a16="http://schemas.microsoft.com/office/drawing/2014/main" id="{724AAC27-8658-DF61-6FD3-AC8BC3B9D47D}"/>
              </a:ext>
            </a:extLst>
          </p:cNvPr>
          <p:cNvSpPr>
            <a:spLocks noGrp="1"/>
          </p:cNvSpPr>
          <p:nvPr>
            <p:ph type="sldNum" sz="quarter" idx="5"/>
          </p:nvPr>
        </p:nvSpPr>
        <p:spPr/>
      </p:sp>
    </p:spTree>
    <p:extLst>
      <p:ext uri="{BB962C8B-B14F-4D97-AF65-F5344CB8AC3E}">
        <p14:creationId xmlns:p14="http://schemas.microsoft.com/office/powerpoint/2010/main" val="41043111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96A97-1C3E-D8E6-37DC-6D346F66CA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721951-BA03-01D1-19CD-1AB376D4B02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BEF9D9D7-4F54-A15A-1B7A-76F8A5A43198}"/>
              </a:ext>
            </a:extLst>
          </p:cNvPr>
          <p:cNvSpPr>
            <a:spLocks noGrp="1"/>
          </p:cNvSpPr>
          <p:nvPr>
            <p:ph type="body" sz="quarter" idx="3"/>
          </p:nvPr>
        </p:nvSpPr>
        <p:spPr/>
        <p:txBody>
          <a:bodyPr/>
          <a:lstStyle/>
          <a:p>
            <a:r>
              <a:rPr lang="en-US" dirty="0">
                <a:solidFill>
                  <a:srgbClr val="1F1F1F"/>
                </a:solidFill>
              </a:rPr>
              <a:t>Cannon discovered and named something we all know today: </a:t>
            </a:r>
            <a:r>
              <a:rPr lang="en-US" b="1" dirty="0">
                <a:solidFill>
                  <a:srgbClr val="1F1F1F"/>
                </a:solidFill>
              </a:rPr>
              <a:t>the fight-or-flight response</a:t>
            </a:r>
            <a:r>
              <a:rPr lang="en-US" dirty="0">
                <a:solidFill>
                  <a:srgbClr val="1F1F1F"/>
                </a:solidFill>
              </a:rPr>
              <a:t>.</a:t>
            </a:r>
            <a:endParaRPr lang="en-US" dirty="0"/>
          </a:p>
          <a:p>
            <a:r>
              <a:rPr lang="en-US" dirty="0">
                <a:solidFill>
                  <a:srgbClr val="1F1F1F"/>
                </a:solidFill>
              </a:rPr>
              <a:t>When you’re suddenly scared or in danger, your body floods your system with “stress chemicals” (adrenaline and related hormones). </a:t>
            </a:r>
            <a:br>
              <a:rPr lang="en-US" dirty="0">
                <a:cs typeface="+mn-lt"/>
              </a:rPr>
            </a:br>
            <a:br>
              <a:rPr lang="en-US" dirty="0">
                <a:cs typeface="+mn-lt"/>
              </a:rPr>
            </a:br>
            <a:r>
              <a:rPr lang="en-US" dirty="0">
                <a:solidFill>
                  <a:srgbClr val="1F1F1F"/>
                </a:solidFill>
              </a:rPr>
              <a:t>These chemicals can cause: </a:t>
            </a:r>
            <a:r>
              <a:rPr lang="en-US" b="1" dirty="0"/>
              <a:t>The "Fight" Response</a:t>
            </a:r>
            <a:endParaRPr lang="en-US" dirty="0">
              <a:solidFill>
                <a:srgbClr val="444444"/>
              </a:solidFill>
            </a:endParaRPr>
          </a:p>
          <a:p>
            <a:r>
              <a:rPr lang="en-US" dirty="0"/>
              <a:t>Where your body prepares for a physical confrontation. </a:t>
            </a:r>
          </a:p>
          <a:p>
            <a:r>
              <a:rPr lang="en-US" dirty="0"/>
              <a:t>The adrenaline surge makes your heart race and pumps blood to your muscles, giving you the strength and speed to stand your ground and fight.</a:t>
            </a:r>
          </a:p>
          <a:p>
            <a:endParaRPr lang="en-US" dirty="0">
              <a:solidFill>
                <a:srgbClr val="1F1F1F"/>
              </a:solidFill>
            </a:endParaRPr>
          </a:p>
          <a:p>
            <a:endParaRPr lang="en-US" b="1" dirty="0"/>
          </a:p>
          <a:p>
            <a:endParaRPr lang="en-US"/>
          </a:p>
        </p:txBody>
      </p:sp>
      <p:sp>
        <p:nvSpPr>
          <p:cNvPr id="4" name="Slide Number Placeholder 3">
            <a:extLst>
              <a:ext uri="{FF2B5EF4-FFF2-40B4-BE49-F238E27FC236}">
                <a16:creationId xmlns:a16="http://schemas.microsoft.com/office/drawing/2014/main" id="{6778A565-B881-7F9A-F78B-B23313B8CD94}"/>
              </a:ext>
            </a:extLst>
          </p:cNvPr>
          <p:cNvSpPr>
            <a:spLocks noGrp="1"/>
          </p:cNvSpPr>
          <p:nvPr>
            <p:ph type="sldNum" sz="quarter" idx="5"/>
          </p:nvPr>
        </p:nvSpPr>
        <p:spPr/>
      </p:sp>
    </p:spTree>
    <p:extLst>
      <p:ext uri="{BB962C8B-B14F-4D97-AF65-F5344CB8AC3E}">
        <p14:creationId xmlns:p14="http://schemas.microsoft.com/office/powerpoint/2010/main" val="24022235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2B961-EA51-FADC-661F-62925B1B7E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D50FD9-4E01-1E0B-27D9-62B6C99E88B5}"/>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B974570E-3BB5-733C-B21B-625EC75A0F2A}"/>
              </a:ext>
            </a:extLst>
          </p:cNvPr>
          <p:cNvSpPr>
            <a:spLocks noGrp="1"/>
          </p:cNvSpPr>
          <p:nvPr>
            <p:ph type="body" sz="quarter" idx="3"/>
          </p:nvPr>
        </p:nvSpPr>
        <p:spPr/>
        <p:txBody>
          <a:bodyPr/>
          <a:lstStyle/>
          <a:p>
            <a:r>
              <a:rPr lang="en-US" b="1" dirty="0"/>
              <a:t>Or the "Flight" Response</a:t>
            </a:r>
          </a:p>
          <a:p>
            <a:r>
              <a:rPr lang="en-US" dirty="0"/>
              <a:t>Your body may decide that escaping is the best course of action. </a:t>
            </a:r>
          </a:p>
          <a:p>
            <a:r>
              <a:rPr lang="en-US" dirty="0"/>
              <a:t>The same physiological changes—racing heart, faster breathing, and blood rushing to your muscles—are now used to help you run away from the danger as quickly as possible.</a:t>
            </a:r>
            <a:br>
              <a:rPr lang="en-US" dirty="0">
                <a:cs typeface="+mn-lt"/>
              </a:rPr>
            </a:br>
            <a:br>
              <a:rPr lang="en-US" dirty="0">
                <a:cs typeface="+mn-lt"/>
              </a:rPr>
            </a:br>
            <a:r>
              <a:rPr lang="en-US" dirty="0"/>
              <a:t>In both scenarios, your body's alarm system is working to keep you safe by preparing you for intense, short-term action.</a:t>
            </a:r>
            <a:endParaRPr lang="en-US"/>
          </a:p>
          <a:p>
            <a:endParaRPr lang="en-US" dirty="0">
              <a:cs typeface="+mn-lt"/>
            </a:endParaRPr>
          </a:p>
          <a:p>
            <a:r>
              <a:rPr lang="en-US" dirty="0">
                <a:solidFill>
                  <a:srgbClr val="1F1F1F"/>
                </a:solidFill>
              </a:rPr>
              <a:t>After the threat passes, your body calms back down.</a:t>
            </a:r>
            <a:endParaRPr lang="en-US" dirty="0">
              <a:solidFill>
                <a:srgbClr val="444444"/>
              </a:solidFill>
            </a:endParaRPr>
          </a:p>
          <a:p>
            <a:br>
              <a:rPr lang="en-US" dirty="0">
                <a:cs typeface="+mn-lt"/>
              </a:rPr>
            </a:br>
            <a:endParaRPr lang="en-US"/>
          </a:p>
          <a:p>
            <a:endParaRPr/>
          </a:p>
        </p:txBody>
      </p:sp>
      <p:sp>
        <p:nvSpPr>
          <p:cNvPr id="4" name="Slide Number Placeholder 3">
            <a:extLst>
              <a:ext uri="{FF2B5EF4-FFF2-40B4-BE49-F238E27FC236}">
                <a16:creationId xmlns:a16="http://schemas.microsoft.com/office/drawing/2014/main" id="{496FE9B2-A1EF-BE02-EE4B-D6625A6799AD}"/>
              </a:ext>
            </a:extLst>
          </p:cNvPr>
          <p:cNvSpPr>
            <a:spLocks noGrp="1"/>
          </p:cNvSpPr>
          <p:nvPr>
            <p:ph type="sldNum" sz="quarter" idx="5"/>
          </p:nvPr>
        </p:nvSpPr>
        <p:spPr/>
      </p:sp>
    </p:spTree>
    <p:extLst>
      <p:ext uri="{BB962C8B-B14F-4D97-AF65-F5344CB8AC3E}">
        <p14:creationId xmlns:p14="http://schemas.microsoft.com/office/powerpoint/2010/main" val="18779267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8056B-46BA-747F-861A-DDB14616FF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4069DB-310F-255D-234F-C9C4222D908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8728255-098C-4357-1CF8-43B528313CE6}"/>
              </a:ext>
            </a:extLst>
          </p:cNvPr>
          <p:cNvSpPr>
            <a:spLocks noGrp="1"/>
          </p:cNvSpPr>
          <p:nvPr>
            <p:ph type="body" sz="quarter" idx="3"/>
          </p:nvPr>
        </p:nvSpPr>
        <p:spPr/>
        <p:txBody>
          <a:bodyPr/>
          <a:lstStyle/>
          <a:p>
            <a:r>
              <a:rPr lang="en-US" b="1" dirty="0"/>
              <a:t>But what about Inescapable Fear?</a:t>
            </a:r>
          </a:p>
          <a:p>
            <a:r>
              <a:rPr lang="en-US" dirty="0">
                <a:solidFill>
                  <a:srgbClr val="1F1F1F"/>
                </a:solidFill>
              </a:rPr>
              <a:t>This image depicts the man from the previous examples, but now the fear is not a single threat. </a:t>
            </a:r>
            <a:endParaRPr lang="en-US" dirty="0">
              <a:solidFill>
                <a:srgbClr val="000000"/>
              </a:solidFill>
            </a:endParaRPr>
          </a:p>
          <a:p>
            <a:r>
              <a:rPr lang="en-US" dirty="0">
                <a:solidFill>
                  <a:srgbClr val="1F1F1F"/>
                </a:solidFill>
              </a:rPr>
              <a:t>It is all around him - an inescapable cage. </a:t>
            </a:r>
            <a:endParaRPr lang="en-US" dirty="0">
              <a:solidFill>
                <a:srgbClr val="000000"/>
              </a:solidFill>
            </a:endParaRPr>
          </a:p>
          <a:p>
            <a:r>
              <a:rPr lang="en-US" dirty="0">
                <a:solidFill>
                  <a:srgbClr val="1F1F1F"/>
                </a:solidFill>
              </a:rPr>
              <a:t>He is curled up in despair, but the red glow around his heart and muscles shows that his body's </a:t>
            </a:r>
            <a:endParaRPr lang="en-US">
              <a:solidFill>
                <a:srgbClr val="FF0000"/>
              </a:solidFill>
            </a:endParaRPr>
          </a:p>
          <a:p>
            <a:r>
              <a:rPr lang="en-US" dirty="0">
                <a:solidFill>
                  <a:srgbClr val="FF0000"/>
                </a:solidFill>
              </a:rPr>
              <a:t>"</a:t>
            </a:r>
            <a:r>
              <a:rPr lang="en-US" b="1" dirty="0">
                <a:solidFill>
                  <a:srgbClr val="FF0000"/>
                </a:solidFill>
              </a:rPr>
              <a:t>fight or flight</a:t>
            </a:r>
            <a:r>
              <a:rPr lang="en-US" dirty="0">
                <a:solidFill>
                  <a:srgbClr val="FF0000"/>
                </a:solidFill>
              </a:rPr>
              <a:t>" system is still active, locked in a state of constant, high alert.</a:t>
            </a:r>
          </a:p>
          <a:p>
            <a:endParaRPr lang="en-US">
              <a:solidFill>
                <a:srgbClr val="1F1F1F"/>
              </a:solidFill>
            </a:endParaRPr>
          </a:p>
        </p:txBody>
      </p:sp>
      <p:sp>
        <p:nvSpPr>
          <p:cNvPr id="4" name="Slide Number Placeholder 3">
            <a:extLst>
              <a:ext uri="{FF2B5EF4-FFF2-40B4-BE49-F238E27FC236}">
                <a16:creationId xmlns:a16="http://schemas.microsoft.com/office/drawing/2014/main" id="{C620FB1F-8631-2DC0-6809-84D862143B07}"/>
              </a:ext>
            </a:extLst>
          </p:cNvPr>
          <p:cNvSpPr>
            <a:spLocks noGrp="1"/>
          </p:cNvSpPr>
          <p:nvPr>
            <p:ph type="sldNum" sz="quarter" idx="5"/>
          </p:nvPr>
        </p:nvSpPr>
        <p:spPr/>
      </p:sp>
    </p:spTree>
    <p:extLst>
      <p:ext uri="{BB962C8B-B14F-4D97-AF65-F5344CB8AC3E}">
        <p14:creationId xmlns:p14="http://schemas.microsoft.com/office/powerpoint/2010/main" val="11308296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6C4DE-BD9A-374D-66A0-91E175489E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18D208-4B85-F8C0-1469-0CDFD80D705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015775E2-1C77-25A6-872E-627D1229BC88}"/>
              </a:ext>
            </a:extLst>
          </p:cNvPr>
          <p:cNvSpPr>
            <a:spLocks noGrp="1"/>
          </p:cNvSpPr>
          <p:nvPr>
            <p:ph type="body" sz="quarter" idx="3"/>
          </p:nvPr>
        </p:nvSpPr>
        <p:spPr/>
        <p:txBody>
          <a:bodyPr/>
          <a:lstStyle/>
          <a:p>
            <a:r>
              <a:rPr lang="en-US" b="1" dirty="0"/>
              <a:t>Prolonged fear hijacks and shuts down the body</a:t>
            </a:r>
            <a:endParaRPr lang="en-US" dirty="0"/>
          </a:p>
          <a:p>
            <a:r>
              <a:rPr lang="en-US" dirty="0"/>
              <a:t>The brain’s survival system will continue to fire nonstop, exhausting all physical reserves.</a:t>
            </a:r>
            <a:br>
              <a:rPr lang="en-US" dirty="0">
                <a:cs typeface="+mn-lt"/>
              </a:rPr>
            </a:br>
            <a:r>
              <a:rPr lang="en-US" dirty="0"/>
              <a:t> Stress chemicals meant for only moments become deadly over hours or days.</a:t>
            </a:r>
            <a:br>
              <a:rPr lang="en-US" dirty="0">
                <a:cs typeface="+mn-lt"/>
              </a:rPr>
            </a:br>
            <a:r>
              <a:rPr lang="en-US" dirty="0"/>
              <a:t> Fear overrides life-supporting functions — until the body can’t go on.</a:t>
            </a:r>
          </a:p>
          <a:p>
            <a:br>
              <a:rPr lang="en-US" dirty="0">
                <a:cs typeface="+mn-lt"/>
              </a:rPr>
            </a:br>
            <a:r>
              <a:rPr lang="en-US" dirty="0"/>
              <a:t>These are the drastic results caused by the belief in the Malefic Magic of various cultures and religions, including Voodoo. </a:t>
            </a:r>
          </a:p>
          <a:p>
            <a:endParaRPr lang="en-US" b="1" dirty="0">
              <a:solidFill>
                <a:srgbClr val="000000"/>
              </a:solidFill>
            </a:endParaRPr>
          </a:p>
          <a:p>
            <a:endParaRPr lang="en-US">
              <a:solidFill>
                <a:srgbClr val="1F1F1F"/>
              </a:solidFill>
            </a:endParaRPr>
          </a:p>
        </p:txBody>
      </p:sp>
      <p:sp>
        <p:nvSpPr>
          <p:cNvPr id="4" name="Slide Number Placeholder 3">
            <a:extLst>
              <a:ext uri="{FF2B5EF4-FFF2-40B4-BE49-F238E27FC236}">
                <a16:creationId xmlns:a16="http://schemas.microsoft.com/office/drawing/2014/main" id="{C288C0B5-709E-1368-5898-4CE31426B2D5}"/>
              </a:ext>
            </a:extLst>
          </p:cNvPr>
          <p:cNvSpPr>
            <a:spLocks noGrp="1"/>
          </p:cNvSpPr>
          <p:nvPr>
            <p:ph type="sldNum" sz="quarter" idx="5"/>
          </p:nvPr>
        </p:nvSpPr>
        <p:spPr/>
      </p:sp>
    </p:spTree>
    <p:extLst>
      <p:ext uri="{BB962C8B-B14F-4D97-AF65-F5344CB8AC3E}">
        <p14:creationId xmlns:p14="http://schemas.microsoft.com/office/powerpoint/2010/main" val="10284557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190F0-9078-EED2-38FA-3B5286E3B8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4FA5B6-B876-97F9-5C3C-0522AC249C6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201DF79-7C62-5D01-110B-04383CDEC12C}"/>
              </a:ext>
            </a:extLst>
          </p:cNvPr>
          <p:cNvSpPr>
            <a:spLocks noGrp="1"/>
          </p:cNvSpPr>
          <p:nvPr>
            <p:ph type="body" sz="quarter" idx="3"/>
          </p:nvPr>
        </p:nvSpPr>
        <p:spPr/>
        <p:txBody>
          <a:bodyPr/>
          <a:lstStyle/>
          <a:p>
            <a:r>
              <a:rPr lang="en-US" b="1" dirty="0"/>
              <a:t>The Final Outcome</a:t>
            </a:r>
          </a:p>
          <a:p>
            <a:r>
              <a:rPr lang="en-US" dirty="0"/>
              <a:t>The man has succumbed to the physiological effects of his persistent fear. </a:t>
            </a:r>
          </a:p>
          <a:p>
            <a:endParaRPr lang="en-US" dirty="0"/>
          </a:p>
          <a:p>
            <a:r>
              <a:rPr lang="en-US" dirty="0"/>
              <a:t>To be honest the only reason I found this study on fear </a:t>
            </a:r>
          </a:p>
          <a:p>
            <a:r>
              <a:rPr lang="en-US" dirty="0"/>
              <a:t>is because it was the starting point for a later Scientific study on Hope.</a:t>
            </a:r>
            <a:br>
              <a:rPr lang="en-US" dirty="0">
                <a:cs typeface="+mn-lt"/>
              </a:rPr>
            </a:br>
            <a:br>
              <a:rPr lang="en-US" dirty="0">
                <a:cs typeface="+mn-lt"/>
              </a:rPr>
            </a:br>
            <a:r>
              <a:rPr lang="en-US" dirty="0"/>
              <a:t>But first: </a:t>
            </a:r>
            <a:r>
              <a:rPr lang="en-US" b="1" dirty="0">
                <a:solidFill>
                  <a:srgbClr val="FF0000"/>
                </a:solidFill>
              </a:rPr>
              <a:t>How is Hope doing in our World? </a:t>
            </a:r>
            <a:endParaRPr lang="en-US"/>
          </a:p>
        </p:txBody>
      </p:sp>
      <p:sp>
        <p:nvSpPr>
          <p:cNvPr id="4" name="Slide Number Placeholder 3">
            <a:extLst>
              <a:ext uri="{FF2B5EF4-FFF2-40B4-BE49-F238E27FC236}">
                <a16:creationId xmlns:a16="http://schemas.microsoft.com/office/drawing/2014/main" id="{0E1157D3-556B-D175-2915-0D6392262A92}"/>
              </a:ext>
            </a:extLst>
          </p:cNvPr>
          <p:cNvSpPr>
            <a:spLocks noGrp="1"/>
          </p:cNvSpPr>
          <p:nvPr>
            <p:ph type="sldNum" sz="quarter" idx="5"/>
          </p:nvPr>
        </p:nvSpPr>
        <p:spPr/>
      </p:sp>
    </p:spTree>
    <p:extLst>
      <p:ext uri="{BB962C8B-B14F-4D97-AF65-F5344CB8AC3E}">
        <p14:creationId xmlns:p14="http://schemas.microsoft.com/office/powerpoint/2010/main" val="27757822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F1748-6AA6-68D7-6AD2-988EA67570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29CDA6-6BCB-1767-7EA1-8A6A7364F878}"/>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08849420-3A74-BBA0-8A2A-2D38F2806E97}"/>
              </a:ext>
            </a:extLst>
          </p:cNvPr>
          <p:cNvSpPr>
            <a:spLocks noGrp="1"/>
          </p:cNvSpPr>
          <p:nvPr>
            <p:ph type="body" sz="quarter" idx="3"/>
          </p:nvPr>
        </p:nvSpPr>
        <p:spPr/>
        <p:txBody>
          <a:bodyPr/>
          <a:lstStyle/>
          <a:p>
            <a:r>
              <a:rPr lang="en-US" dirty="0"/>
              <a:t>Read this first</a:t>
            </a:r>
          </a:p>
          <a:p>
            <a:endParaRPr lang="en-US" dirty="0"/>
          </a:p>
          <a:p>
            <a:r>
              <a:rPr lang="en-US" dirty="0"/>
              <a:t>What about Hope?   Is it rising or declining?</a:t>
            </a:r>
          </a:p>
          <a:p>
            <a:endParaRPr lang="en-US" dirty="0"/>
          </a:p>
          <a:p>
            <a:r>
              <a:rPr lang="en-US" dirty="0"/>
              <a:t>It's interesting that in developing countries hope is generally building every year.</a:t>
            </a:r>
            <a:br>
              <a:rPr lang="en-US" dirty="0">
                <a:cs typeface="+mn-lt"/>
              </a:rPr>
            </a:br>
            <a:endParaRPr lang="en-US" dirty="0">
              <a:cs typeface="+mn-lt"/>
            </a:endParaRPr>
          </a:p>
          <a:p>
            <a:r>
              <a:rPr lang="en-US" dirty="0">
                <a:cs typeface="+mn-lt"/>
              </a:rPr>
              <a:t>But in the well developed countries we are beginning to see the opposite - especially in young adults.</a:t>
            </a:r>
            <a:br>
              <a:rPr lang="en-US" dirty="0">
                <a:cs typeface="+mn-lt"/>
              </a:rPr>
            </a:br>
            <a:br>
              <a:rPr lang="en-US" dirty="0">
                <a:cs typeface="+mn-lt"/>
              </a:rPr>
            </a:br>
            <a:r>
              <a:rPr lang="en-US" dirty="0">
                <a:cs typeface="+mn-lt"/>
              </a:rPr>
              <a:t>Read Slide</a:t>
            </a:r>
          </a:p>
          <a:p>
            <a:endParaRPr lang="en-US" dirty="0"/>
          </a:p>
        </p:txBody>
      </p:sp>
      <p:sp>
        <p:nvSpPr>
          <p:cNvPr id="4" name="Slide Number Placeholder 3">
            <a:extLst>
              <a:ext uri="{FF2B5EF4-FFF2-40B4-BE49-F238E27FC236}">
                <a16:creationId xmlns:a16="http://schemas.microsoft.com/office/drawing/2014/main" id="{8596A443-1D55-1A8D-E331-CADBEBC2DF09}"/>
              </a:ext>
            </a:extLst>
          </p:cNvPr>
          <p:cNvSpPr>
            <a:spLocks noGrp="1"/>
          </p:cNvSpPr>
          <p:nvPr>
            <p:ph type="sldNum" sz="quarter" idx="5"/>
          </p:nvPr>
        </p:nvSpPr>
        <p:spPr/>
      </p:sp>
    </p:spTree>
    <p:extLst>
      <p:ext uri="{BB962C8B-B14F-4D97-AF65-F5344CB8AC3E}">
        <p14:creationId xmlns:p14="http://schemas.microsoft.com/office/powerpoint/2010/main" val="12706974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D07AC-84C3-95FC-3571-863C7607D7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8D64D4-21F9-7FCE-723A-7B9CDCF3C2F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D42388A-0553-8F4E-CAA0-E16FC96BCF24}"/>
              </a:ext>
            </a:extLst>
          </p:cNvPr>
          <p:cNvSpPr>
            <a:spLocks noGrp="1"/>
          </p:cNvSpPr>
          <p:nvPr>
            <p:ph type="body" sz="quarter" idx="3"/>
          </p:nvPr>
        </p:nvSpPr>
        <p:spPr/>
        <p:txBody>
          <a:bodyPr/>
          <a:lstStyle/>
          <a:p>
            <a:r>
              <a:rPr lang="en-US" b="1" dirty="0"/>
              <a:t>Social scientists use the following markers to define Hope levels </a:t>
            </a:r>
          </a:p>
          <a:p>
            <a:endParaRPr lang="en-US" b="1" dirty="0">
              <a:solidFill>
                <a:srgbClr val="000000"/>
              </a:solidFill>
            </a:endParaRPr>
          </a:p>
          <a:p>
            <a:r>
              <a:rPr lang="en-US" dirty="0">
                <a:solidFill>
                  <a:srgbClr val="000000"/>
                </a:solidFill>
              </a:rPr>
              <a:t>Read Slide</a:t>
            </a:r>
          </a:p>
          <a:p>
            <a:endParaRPr lang="en-US" b="1" dirty="0">
              <a:solidFill>
                <a:srgbClr val="0810FC"/>
              </a:solidFill>
            </a:endParaRPr>
          </a:p>
          <a:p>
            <a:r>
              <a:rPr lang="en-US" b="1" dirty="0">
                <a:solidFill>
                  <a:srgbClr val="0810FC"/>
                </a:solidFill>
              </a:rPr>
              <a:t>Interesting, and I guess logical that birth rates would be affected by human levels of hope.</a:t>
            </a:r>
          </a:p>
          <a:p>
            <a:endParaRPr lang="en-US" b="1" dirty="0">
              <a:solidFill>
                <a:srgbClr val="0810FC"/>
              </a:solidFill>
            </a:endParaRPr>
          </a:p>
          <a:p>
            <a:r>
              <a:rPr lang="en-US" dirty="0">
                <a:solidFill>
                  <a:srgbClr val="000000"/>
                </a:solidFill>
              </a:rPr>
              <a:t> </a:t>
            </a:r>
            <a:r>
              <a:rPr lang="en-US" dirty="0">
                <a:solidFill>
                  <a:srgbClr val="0810FC"/>
                </a:solidFill>
                <a:hlinkClick r:id="rId3">
                  <a:extLst>
                    <a:ext uri="{A12FA001-AC4F-418D-AE19-62706E023703}">
                      <ahyp:hlinkClr xmlns:ahyp="http://schemas.microsoft.com/office/drawing/2018/hyperlinkcolor" val="tx"/>
                    </a:ext>
                  </a:extLst>
                </a:hlinkClick>
              </a:rPr>
              <a:t>Pope Francis once </a:t>
            </a:r>
            <a:r>
              <a:rPr lang="en-US" dirty="0">
                <a:solidFill>
                  <a:srgbClr val="0810FC"/>
                </a:solidFill>
                <a:hlinkClick r:id="rId3"/>
              </a:rPr>
              <a:t>said</a:t>
            </a:r>
            <a:r>
              <a:rPr lang="en-US" dirty="0">
                <a:solidFill>
                  <a:srgbClr val="000000"/>
                </a:solidFill>
              </a:rPr>
              <a:t>,</a:t>
            </a:r>
            <a:r>
              <a:rPr lang="en-US" b="1" dirty="0">
                <a:solidFill>
                  <a:srgbClr val="000000"/>
                </a:solidFill>
              </a:rPr>
              <a:t> “The birth rate is the first indicator of the hope of a people.”</a:t>
            </a:r>
          </a:p>
          <a:p>
            <a:endParaRPr lang="en-US" b="1" dirty="0"/>
          </a:p>
          <a:p>
            <a:r>
              <a:rPr lang="en-US" dirty="0"/>
              <a:t>The global average number of births per woman has been steadily decreasing for decades. </a:t>
            </a:r>
          </a:p>
          <a:p>
            <a:r>
              <a:rPr lang="en-US" dirty="0"/>
              <a:t>It was nearly 5 in 1963 and today is 2.2 - the lowest point ever recorded – projections suggest it will continue to decline.</a:t>
            </a:r>
          </a:p>
        </p:txBody>
      </p:sp>
      <p:sp>
        <p:nvSpPr>
          <p:cNvPr id="4" name="Slide Number Placeholder 3">
            <a:extLst>
              <a:ext uri="{FF2B5EF4-FFF2-40B4-BE49-F238E27FC236}">
                <a16:creationId xmlns:a16="http://schemas.microsoft.com/office/drawing/2014/main" id="{153AB235-CB49-9F3E-D5E0-2DA6DC8A1E9C}"/>
              </a:ext>
            </a:extLst>
          </p:cNvPr>
          <p:cNvSpPr>
            <a:spLocks noGrp="1"/>
          </p:cNvSpPr>
          <p:nvPr>
            <p:ph type="sldNum" sz="quarter" idx="5"/>
          </p:nvPr>
        </p:nvSpPr>
        <p:spPr/>
      </p:sp>
    </p:spTree>
    <p:extLst>
      <p:ext uri="{BB962C8B-B14F-4D97-AF65-F5344CB8AC3E}">
        <p14:creationId xmlns:p14="http://schemas.microsoft.com/office/powerpoint/2010/main" val="20858996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CA187-226C-1B88-C6E4-E3A74DD0CA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8B9BF1-97FF-F228-3455-2899EB5AAC18}"/>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252A8B4-5E47-0D1B-F896-841A608D8C67}"/>
              </a:ext>
            </a:extLst>
          </p:cNvPr>
          <p:cNvSpPr>
            <a:spLocks noGrp="1"/>
          </p:cNvSpPr>
          <p:nvPr>
            <p:ph type="body" sz="quarter" idx="3"/>
          </p:nvPr>
        </p:nvSpPr>
        <p:spPr/>
        <p:txBody>
          <a:bodyPr/>
          <a:lstStyle/>
          <a:p>
            <a:pPr>
              <a:spcBef>
                <a:spcPct val="20000"/>
              </a:spcBef>
            </a:pPr>
            <a:r>
              <a:rPr lang="en-US" b="1" dirty="0"/>
              <a:t>We live in a World that:</a:t>
            </a:r>
            <a:endParaRPr lang="en-US" dirty="0"/>
          </a:p>
          <a:p>
            <a:pPr>
              <a:spcBef>
                <a:spcPct val="20000"/>
              </a:spcBef>
            </a:pPr>
            <a:r>
              <a:rPr lang="en-US" b="1" dirty="0">
                <a:solidFill>
                  <a:srgbClr val="0810FC"/>
                </a:solidFill>
              </a:rPr>
              <a:t>Breaks Hope </a:t>
            </a:r>
            <a:endParaRPr lang="en-US" dirty="0">
              <a:solidFill>
                <a:srgbClr val="0810FC"/>
              </a:solidFill>
            </a:endParaRPr>
          </a:p>
          <a:p>
            <a:pPr>
              <a:spcBef>
                <a:spcPct val="20000"/>
              </a:spcBef>
            </a:pPr>
            <a:endParaRPr lang="en-US" b="1" dirty="0"/>
          </a:p>
          <a:p>
            <a:pPr>
              <a:spcBef>
                <a:spcPct val="20000"/>
              </a:spcBef>
            </a:pPr>
            <a:r>
              <a:rPr lang="en-US" dirty="0"/>
              <a:t>Read Slide</a:t>
            </a:r>
          </a:p>
        </p:txBody>
      </p:sp>
      <p:sp>
        <p:nvSpPr>
          <p:cNvPr id="4" name="Slide Number Placeholder 3">
            <a:extLst>
              <a:ext uri="{FF2B5EF4-FFF2-40B4-BE49-F238E27FC236}">
                <a16:creationId xmlns:a16="http://schemas.microsoft.com/office/drawing/2014/main" id="{0C1F2315-7294-6C76-D8BF-F89A82FA206F}"/>
              </a:ext>
            </a:extLst>
          </p:cNvPr>
          <p:cNvSpPr>
            <a:spLocks noGrp="1"/>
          </p:cNvSpPr>
          <p:nvPr>
            <p:ph type="sldNum" sz="quarter" idx="5"/>
          </p:nvPr>
        </p:nvSpPr>
        <p:spPr/>
      </p:sp>
    </p:spTree>
    <p:extLst>
      <p:ext uri="{BB962C8B-B14F-4D97-AF65-F5344CB8AC3E}">
        <p14:creationId xmlns:p14="http://schemas.microsoft.com/office/powerpoint/2010/main" val="3661243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A93A0-6EF0-BBCA-75EA-6DBD822D9C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B19C70-35F9-6A36-7B73-BFD9924B057C}"/>
              </a:ext>
            </a:extLst>
          </p:cNvPr>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ABB7F9A9-C065-1C28-CF83-6ED92277E2ED}"/>
              </a:ext>
            </a:extLst>
          </p:cNvPr>
          <p:cNvSpPr>
            <a:spLocks noGrp="1"/>
          </p:cNvSpPr>
          <p:nvPr>
            <p:ph type="body" idx="1"/>
          </p:nvPr>
        </p:nvSpPr>
        <p:spPr>
          <a:xfrm>
            <a:off x="685800" y="4400550"/>
            <a:ext cx="5486400" cy="3600450"/>
          </a:xfrm>
          <a:prstGeom prst="rect">
            <a:avLst/>
          </a:prstGeom>
        </p:spPr>
        <p:txBody>
          <a:bodyPr/>
          <a:lstStyle/>
          <a:p>
            <a:r>
              <a:rPr lang="en-US" dirty="0"/>
              <a:t>Read Slide</a:t>
            </a:r>
          </a:p>
          <a:p>
            <a:endParaRPr lang="en-US" b="1" dirty="0"/>
          </a:p>
          <a:p>
            <a:r>
              <a:rPr lang="en-US" b="1" dirty="0"/>
              <a:t>Curt Paul Richter</a:t>
            </a:r>
            <a:r>
              <a:rPr lang="en-US" dirty="0"/>
              <a:t> was an American biologist, psychobiologist and geneticist who made important contributions in the field of circadian rhythms and brain biology.</a:t>
            </a:r>
            <a:endParaRPr lang="en-US"/>
          </a:p>
          <a:p>
            <a:endParaRPr lang="en-US" dirty="0"/>
          </a:p>
          <a:p>
            <a:r>
              <a:rPr lang="en-US" dirty="0"/>
              <a:t>He was sparked by this question to do his own study.</a:t>
            </a:r>
            <a:br>
              <a:rPr lang="en-US" dirty="0">
                <a:cs typeface="+mn-lt"/>
              </a:rPr>
            </a:br>
            <a:br>
              <a:rPr lang="en-US" dirty="0">
                <a:cs typeface="+mn-lt"/>
              </a:rPr>
            </a:br>
            <a:endParaRPr lang="en-US" dirty="0"/>
          </a:p>
          <a:p>
            <a:endParaRPr lang="en-US" dirty="0"/>
          </a:p>
          <a:p>
            <a:endParaRPr lang="en-US" dirty="0"/>
          </a:p>
        </p:txBody>
      </p:sp>
    </p:spTree>
    <p:extLst>
      <p:ext uri="{BB962C8B-B14F-4D97-AF65-F5344CB8AC3E}">
        <p14:creationId xmlns:p14="http://schemas.microsoft.com/office/powerpoint/2010/main" val="30609325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5F1F3-27D4-2111-73B9-D611C1E8B9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569C6-6540-8F36-47F7-E25209E31574}"/>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CCFACBD-559A-F003-94EE-7E0AED9F6D44}"/>
              </a:ext>
            </a:extLst>
          </p:cNvPr>
          <p:cNvSpPr>
            <a:spLocks noGrp="1"/>
          </p:cNvSpPr>
          <p:nvPr>
            <p:ph type="body" sz="quarter" idx="3"/>
          </p:nvPr>
        </p:nvSpPr>
        <p:spPr/>
        <p:txBody>
          <a:bodyPr/>
          <a:lstStyle/>
          <a:p>
            <a:r>
              <a:rPr lang="en-US" b="1" dirty="0">
                <a:solidFill>
                  <a:srgbClr val="FF0000"/>
                </a:solidFill>
              </a:rPr>
              <a:t>Curt Richter's incredible study was conducted some years after Cannon</a:t>
            </a:r>
            <a:r>
              <a:rPr lang="en-US" dirty="0"/>
              <a:t>.</a:t>
            </a:r>
            <a:endParaRPr lang="en-US" b="1" dirty="0"/>
          </a:p>
          <a:p>
            <a:r>
              <a:rPr lang="en-US" dirty="0"/>
              <a:t>In 1957 while at Johns Hopkins University, Curt Richter was investigating the physiological mechanisms </a:t>
            </a:r>
            <a:br>
              <a:rPr lang="en-US" dirty="0">
                <a:cs typeface="+mn-lt"/>
              </a:rPr>
            </a:br>
            <a:r>
              <a:rPr lang="en-US" dirty="0"/>
              <a:t>behind "sudden death"—situations where an animal or human dies rapidly without any apparent physical cause.</a:t>
            </a:r>
            <a:br>
              <a:rPr lang="en-US" dirty="0">
                <a:cs typeface="+mn-lt"/>
              </a:rPr>
            </a:br>
            <a:r>
              <a:rPr lang="en-US" dirty="0"/>
              <a:t>His work was published in </a:t>
            </a:r>
            <a:r>
              <a:rPr lang="en-US" b="1" i="1" dirty="0">
                <a:solidFill>
                  <a:srgbClr val="FF0000"/>
                </a:solidFill>
              </a:rPr>
              <a:t>Psychosomatic Medicine.</a:t>
            </a:r>
            <a:endParaRPr lang="en-US" b="1" dirty="0"/>
          </a:p>
        </p:txBody>
      </p:sp>
      <p:sp>
        <p:nvSpPr>
          <p:cNvPr id="4" name="Slide Number Placeholder 3">
            <a:extLst>
              <a:ext uri="{FF2B5EF4-FFF2-40B4-BE49-F238E27FC236}">
                <a16:creationId xmlns:a16="http://schemas.microsoft.com/office/drawing/2014/main" id="{AFFEE145-17D9-6B3D-D828-A741B4370210}"/>
              </a:ext>
            </a:extLst>
          </p:cNvPr>
          <p:cNvSpPr>
            <a:spLocks noGrp="1"/>
          </p:cNvSpPr>
          <p:nvPr>
            <p:ph type="sldNum" sz="quarter" idx="5"/>
          </p:nvPr>
        </p:nvSpPr>
        <p:spPr/>
      </p:sp>
    </p:spTree>
    <p:extLst>
      <p:ext uri="{BB962C8B-B14F-4D97-AF65-F5344CB8AC3E}">
        <p14:creationId xmlns:p14="http://schemas.microsoft.com/office/powerpoint/2010/main" val="27687875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6A7C4-AA90-83D2-56EC-D7797556DC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86AAC1-3D55-905E-FFC9-A5D66655BE85}"/>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7CEC83C1-F078-22A2-2AFA-F443D8E2C5B6}"/>
              </a:ext>
            </a:extLst>
          </p:cNvPr>
          <p:cNvSpPr>
            <a:spLocks noGrp="1"/>
          </p:cNvSpPr>
          <p:nvPr>
            <p:ph type="body" sz="quarter" idx="3"/>
          </p:nvPr>
        </p:nvSpPr>
        <p:spPr/>
        <p:txBody>
          <a:bodyPr/>
          <a:lstStyle/>
          <a:p>
            <a:r>
              <a:rPr lang="en-US" dirty="0"/>
              <a:t>Curt Richter conducted a now-infamous set of experiments</a:t>
            </a:r>
          </a:p>
          <a:p>
            <a:r>
              <a:rPr lang="en-US" dirty="0"/>
              <a:t>using both domesticated and wild rats. </a:t>
            </a:r>
          </a:p>
          <a:p>
            <a:r>
              <a:rPr lang="en-US" b="1" dirty="0"/>
              <a:t>His goal was simple—and grim: </a:t>
            </a:r>
          </a:p>
          <a:p>
            <a:r>
              <a:rPr lang="en-US" dirty="0"/>
              <a:t>measure how long rats would keep swimming in a jar of water before they finally gave up and drowned.</a:t>
            </a:r>
          </a:p>
        </p:txBody>
      </p:sp>
      <p:sp>
        <p:nvSpPr>
          <p:cNvPr id="4" name="Slide Number Placeholder 3">
            <a:extLst>
              <a:ext uri="{FF2B5EF4-FFF2-40B4-BE49-F238E27FC236}">
                <a16:creationId xmlns:a16="http://schemas.microsoft.com/office/drawing/2014/main" id="{7A13C2CD-EAD6-4B58-A0AA-9007257A5918}"/>
              </a:ext>
            </a:extLst>
          </p:cNvPr>
          <p:cNvSpPr>
            <a:spLocks noGrp="1"/>
          </p:cNvSpPr>
          <p:nvPr>
            <p:ph type="sldNum" sz="quarter" idx="5"/>
          </p:nvPr>
        </p:nvSpPr>
        <p:spPr/>
      </p:sp>
    </p:spTree>
    <p:extLst>
      <p:ext uri="{BB962C8B-B14F-4D97-AF65-F5344CB8AC3E}">
        <p14:creationId xmlns:p14="http://schemas.microsoft.com/office/powerpoint/2010/main" val="16454211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F0741-2129-F670-40CF-17B684D43E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9C632D-5729-B546-FB5C-FD073C70D83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E676552-F601-A996-D074-AB54BD68DB47}"/>
              </a:ext>
            </a:extLst>
          </p:cNvPr>
          <p:cNvSpPr>
            <a:spLocks noGrp="1"/>
          </p:cNvSpPr>
          <p:nvPr>
            <p:ph type="body" sz="quarter" idx="3"/>
          </p:nvPr>
        </p:nvSpPr>
        <p:spPr/>
        <p:txBody>
          <a:bodyPr/>
          <a:lstStyle/>
          <a:p>
            <a:endParaRPr lang="en-US" i="1" baseline="30000" dirty="0">
              <a:solidFill>
                <a:srgbClr val="444746"/>
              </a:solidFill>
            </a:endParaRPr>
          </a:p>
          <a:p>
            <a:endParaRPr lang="en-US" dirty="0">
              <a:cs typeface="+mn-lt"/>
            </a:endParaRPr>
          </a:p>
        </p:txBody>
      </p:sp>
      <p:sp>
        <p:nvSpPr>
          <p:cNvPr id="4" name="Slide Number Placeholder 3">
            <a:extLst>
              <a:ext uri="{FF2B5EF4-FFF2-40B4-BE49-F238E27FC236}">
                <a16:creationId xmlns:a16="http://schemas.microsoft.com/office/drawing/2014/main" id="{0FD71EA5-8F38-1A8C-B121-82DAFD528EC9}"/>
              </a:ext>
            </a:extLst>
          </p:cNvPr>
          <p:cNvSpPr>
            <a:spLocks noGrp="1"/>
          </p:cNvSpPr>
          <p:nvPr>
            <p:ph type="sldNum" sz="quarter" idx="5"/>
          </p:nvPr>
        </p:nvSpPr>
        <p:spPr/>
      </p:sp>
    </p:spTree>
    <p:extLst>
      <p:ext uri="{BB962C8B-B14F-4D97-AF65-F5344CB8AC3E}">
        <p14:creationId xmlns:p14="http://schemas.microsoft.com/office/powerpoint/2010/main" val="22755922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1BBBD-ECDB-FA0A-8922-F3B0533E17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D678A4-473D-CAE8-C27F-854E07F2639E}"/>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85E9B78-4AD1-8A09-3C61-11952A99730A}"/>
              </a:ext>
            </a:extLst>
          </p:cNvPr>
          <p:cNvSpPr>
            <a:spLocks noGrp="1"/>
          </p:cNvSpPr>
          <p:nvPr>
            <p:ph type="body" sz="quarter" idx="3"/>
          </p:nvPr>
        </p:nvSpPr>
        <p:spPr/>
        <p:txBody>
          <a:bodyPr/>
          <a:lstStyle/>
          <a:p>
            <a:endParaRPr lang="en-US" i="1" dirty="0">
              <a:solidFill>
                <a:srgbClr val="1F1F1F"/>
              </a:solidFill>
            </a:endParaRPr>
          </a:p>
          <a:p>
            <a:endParaRPr dirty="0"/>
          </a:p>
        </p:txBody>
      </p:sp>
      <p:sp>
        <p:nvSpPr>
          <p:cNvPr id="4" name="Slide Number Placeholder 3">
            <a:extLst>
              <a:ext uri="{FF2B5EF4-FFF2-40B4-BE49-F238E27FC236}">
                <a16:creationId xmlns:a16="http://schemas.microsoft.com/office/drawing/2014/main" id="{A87AFA46-E1BD-CCA8-3031-E7BBB1CF8EB5}"/>
              </a:ext>
            </a:extLst>
          </p:cNvPr>
          <p:cNvSpPr>
            <a:spLocks noGrp="1"/>
          </p:cNvSpPr>
          <p:nvPr>
            <p:ph type="sldNum" sz="quarter" idx="5"/>
          </p:nvPr>
        </p:nvSpPr>
        <p:spPr/>
      </p:sp>
    </p:spTree>
    <p:extLst>
      <p:ext uri="{BB962C8B-B14F-4D97-AF65-F5344CB8AC3E}">
        <p14:creationId xmlns:p14="http://schemas.microsoft.com/office/powerpoint/2010/main" val="25361368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20D45-E37E-6145-FD28-56981292BA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A8D509-83D4-FDC8-AF03-97928D59D93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095A25E-B818-7A88-0BD2-1701875743F6}"/>
              </a:ext>
            </a:extLst>
          </p:cNvPr>
          <p:cNvSpPr>
            <a:spLocks noGrp="1"/>
          </p:cNvSpPr>
          <p:nvPr>
            <p:ph type="body" sz="quarter" idx="3"/>
          </p:nvPr>
        </p:nvSpPr>
        <p:spPr/>
        <p:txBody>
          <a:bodyPr/>
          <a:lstStyle/>
          <a:p>
            <a:endParaRPr lang="en-US" i="1" dirty="0">
              <a:solidFill>
                <a:srgbClr val="1F1F1F"/>
              </a:solidFill>
            </a:endParaRPr>
          </a:p>
          <a:p>
            <a:endParaRPr dirty="0"/>
          </a:p>
        </p:txBody>
      </p:sp>
      <p:sp>
        <p:nvSpPr>
          <p:cNvPr id="4" name="Slide Number Placeholder 3">
            <a:extLst>
              <a:ext uri="{FF2B5EF4-FFF2-40B4-BE49-F238E27FC236}">
                <a16:creationId xmlns:a16="http://schemas.microsoft.com/office/drawing/2014/main" id="{DFBDD9C6-54A8-E3B0-71A0-AB777D1FEB2F}"/>
              </a:ext>
            </a:extLst>
          </p:cNvPr>
          <p:cNvSpPr>
            <a:spLocks noGrp="1"/>
          </p:cNvSpPr>
          <p:nvPr>
            <p:ph type="sldNum" sz="quarter" idx="5"/>
          </p:nvPr>
        </p:nvSpPr>
        <p:spPr/>
      </p:sp>
    </p:spTree>
    <p:extLst>
      <p:ext uri="{BB962C8B-B14F-4D97-AF65-F5344CB8AC3E}">
        <p14:creationId xmlns:p14="http://schemas.microsoft.com/office/powerpoint/2010/main" val="36925358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60C27-1A05-28A6-3E38-090B14BEA6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1D551A-01FD-44FC-1CD1-4E7A8D31D777}"/>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8E88C78-4600-E3B8-20EB-E8B132B539C1}"/>
              </a:ext>
            </a:extLst>
          </p:cNvPr>
          <p:cNvSpPr>
            <a:spLocks noGrp="1"/>
          </p:cNvSpPr>
          <p:nvPr>
            <p:ph type="body" sz="quarter" idx="3"/>
          </p:nvPr>
        </p:nvSpPr>
        <p:spPr/>
        <p:txBody>
          <a:bodyPr/>
          <a:lstStyle/>
          <a:p>
            <a:endParaRPr lang="en-US" i="1" dirty="0">
              <a:solidFill>
                <a:srgbClr val="1F1F1F"/>
              </a:solidFill>
            </a:endParaRPr>
          </a:p>
        </p:txBody>
      </p:sp>
      <p:sp>
        <p:nvSpPr>
          <p:cNvPr id="4" name="Slide Number Placeholder 3">
            <a:extLst>
              <a:ext uri="{FF2B5EF4-FFF2-40B4-BE49-F238E27FC236}">
                <a16:creationId xmlns:a16="http://schemas.microsoft.com/office/drawing/2014/main" id="{F7A7EF04-2A7F-F404-05C9-F27A1EBFC221}"/>
              </a:ext>
            </a:extLst>
          </p:cNvPr>
          <p:cNvSpPr>
            <a:spLocks noGrp="1"/>
          </p:cNvSpPr>
          <p:nvPr>
            <p:ph type="sldNum" sz="quarter" idx="5"/>
          </p:nvPr>
        </p:nvSpPr>
        <p:spPr/>
      </p:sp>
    </p:spTree>
    <p:extLst>
      <p:ext uri="{BB962C8B-B14F-4D97-AF65-F5344CB8AC3E}">
        <p14:creationId xmlns:p14="http://schemas.microsoft.com/office/powerpoint/2010/main" val="15056431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857BE-3C26-7369-5629-FBFBB8B6DB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4FA159-3E98-3714-6565-7BD86BC3FC0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699FECC-F53D-1D20-AD9B-820B18CFEED5}"/>
              </a:ext>
            </a:extLst>
          </p:cNvPr>
          <p:cNvSpPr>
            <a:spLocks noGrp="1"/>
          </p:cNvSpPr>
          <p:nvPr>
            <p:ph type="body" sz="quarter" idx="3"/>
          </p:nvPr>
        </p:nvSpPr>
        <p:spPr/>
        <p:txBody>
          <a:bodyPr/>
          <a:lstStyle/>
          <a:p>
            <a:r>
              <a:rPr lang="en-US" dirty="0">
                <a:solidFill>
                  <a:srgbClr val="1F1F1F"/>
                </a:solidFill>
              </a:rPr>
              <a:t>As Richter summarized: </a:t>
            </a:r>
            <a:endParaRPr lang="en-US">
              <a:solidFill>
                <a:srgbClr val="000000"/>
              </a:solidFill>
            </a:endParaRPr>
          </a:p>
          <a:p>
            <a:r>
              <a:rPr lang="en-US" b="1" dirty="0">
                <a:solidFill>
                  <a:srgbClr val="0810FC"/>
                </a:solidFill>
              </a:rPr>
              <a:t>“After the elimination of hopelessness, </a:t>
            </a:r>
            <a:endParaRPr lang="en-US">
              <a:solidFill>
                <a:srgbClr val="000000"/>
              </a:solidFill>
            </a:endParaRPr>
          </a:p>
          <a:p>
            <a:r>
              <a:rPr lang="en-US" b="1" dirty="0">
                <a:solidFill>
                  <a:srgbClr val="0810FC"/>
                </a:solidFill>
              </a:rPr>
              <a:t>the rats do not die.”</a:t>
            </a:r>
            <a:endParaRPr lang="en-US" dirty="0"/>
          </a:p>
          <a:p>
            <a:endParaRPr dirty="0"/>
          </a:p>
        </p:txBody>
      </p:sp>
      <p:sp>
        <p:nvSpPr>
          <p:cNvPr id="4" name="Slide Number Placeholder 3">
            <a:extLst>
              <a:ext uri="{FF2B5EF4-FFF2-40B4-BE49-F238E27FC236}">
                <a16:creationId xmlns:a16="http://schemas.microsoft.com/office/drawing/2014/main" id="{2CB19EB2-E34C-8132-A5DA-64363200D28E}"/>
              </a:ext>
            </a:extLst>
          </p:cNvPr>
          <p:cNvSpPr>
            <a:spLocks noGrp="1"/>
          </p:cNvSpPr>
          <p:nvPr>
            <p:ph type="sldNum" sz="quarter" idx="5"/>
          </p:nvPr>
        </p:nvSpPr>
        <p:spPr/>
      </p:sp>
    </p:spTree>
    <p:extLst>
      <p:ext uri="{BB962C8B-B14F-4D97-AF65-F5344CB8AC3E}">
        <p14:creationId xmlns:p14="http://schemas.microsoft.com/office/powerpoint/2010/main" val="8766135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38BC5-8770-5B10-FCBB-3E3CDA7404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02C9F8-2D19-7C4C-82D4-3FFC1FAFABF0}"/>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C5C4D78-0C1C-1742-0256-11C19EE51E4C}"/>
              </a:ext>
            </a:extLst>
          </p:cNvPr>
          <p:cNvSpPr>
            <a:spLocks noGrp="1"/>
          </p:cNvSpPr>
          <p:nvPr>
            <p:ph type="body" sz="quarter" idx="3"/>
          </p:nvPr>
        </p:nvSpPr>
        <p:spPr/>
        <p:txBody>
          <a:bodyPr/>
          <a:lstStyle/>
          <a:p>
            <a:r>
              <a:rPr lang="en-US" dirty="0">
                <a:solidFill>
                  <a:srgbClr val="1F1F1F"/>
                </a:solidFill>
              </a:rPr>
              <a:t>Hope didn’t just double their survival — it multiplied it more than a thousand-fold. </a:t>
            </a:r>
            <a:endParaRPr lang="en-US" dirty="0">
              <a:solidFill>
                <a:srgbClr val="000000"/>
              </a:solidFill>
            </a:endParaRPr>
          </a:p>
          <a:p>
            <a:r>
              <a:rPr lang="en-US" dirty="0">
                <a:solidFill>
                  <a:srgbClr val="1F1F1F"/>
                </a:solidFill>
              </a:rPr>
              <a:t>Instead of drowning in minutes… they fought on for over 60 hours.</a:t>
            </a:r>
            <a:endParaRPr lang="en-US" dirty="0"/>
          </a:p>
          <a:p>
            <a:r>
              <a:rPr lang="en-US" dirty="0">
                <a:solidFill>
                  <a:srgbClr val="1F1F1F"/>
                </a:solidFill>
              </a:rPr>
              <a:t>A single reason to believe escape was possible — caused their endurance to increase by </a:t>
            </a:r>
            <a:r>
              <a:rPr lang="en-US" b="1" dirty="0">
                <a:solidFill>
                  <a:srgbClr val="1F1F1F"/>
                </a:solidFill>
              </a:rPr>
              <a:t>1,800%!</a:t>
            </a:r>
            <a:endParaRPr lang="en-US" dirty="0">
              <a:solidFill>
                <a:srgbClr val="1F1F1F"/>
              </a:solidFill>
            </a:endParaRPr>
          </a:p>
          <a:p>
            <a:endParaRPr lang="en-US" dirty="0">
              <a:solidFill>
                <a:srgbClr val="1F1F1F"/>
              </a:solidFill>
            </a:endParaRPr>
          </a:p>
          <a:p>
            <a:r>
              <a:rPr lang="en-US" dirty="0">
                <a:solidFill>
                  <a:srgbClr val="1F1F1F"/>
                </a:solidFill>
              </a:rPr>
              <a:t>Humans and rats differ in countless ways, but this parallel remains unmistakable: </a:t>
            </a:r>
            <a:endParaRPr lang="en-US" dirty="0">
              <a:solidFill>
                <a:srgbClr val="000000"/>
              </a:solidFill>
            </a:endParaRPr>
          </a:p>
          <a:p>
            <a:endParaRPr lang="en-US" dirty="0">
              <a:solidFill>
                <a:srgbClr val="1F1F1F"/>
              </a:solidFill>
            </a:endParaRPr>
          </a:p>
          <a:p>
            <a:r>
              <a:rPr lang="en-US" b="1" dirty="0">
                <a:solidFill>
                  <a:srgbClr val="1F1F1F"/>
                </a:solidFill>
              </a:rPr>
              <a:t>The Power of Hope can make all the difference</a:t>
            </a:r>
            <a:endParaRPr lang="en-US" b="1" dirty="0"/>
          </a:p>
          <a:p>
            <a:endParaRPr lang="en-US" dirty="0">
              <a:solidFill>
                <a:srgbClr val="1F1F1F"/>
              </a:solidFill>
            </a:endParaRPr>
          </a:p>
          <a:p>
            <a:pPr>
              <a:spcBef>
                <a:spcPct val="20000"/>
              </a:spcBef>
            </a:pPr>
            <a:r>
              <a:rPr lang="en-US" b="1" dirty="0">
                <a:solidFill>
                  <a:srgbClr val="0810FC"/>
                </a:solidFill>
              </a:rPr>
              <a:t>Scientific and Biblical truths align perfectly in demonstrating the Power of Hope!</a:t>
            </a:r>
          </a:p>
          <a:p>
            <a:endParaRPr lang="en-US" dirty="0">
              <a:solidFill>
                <a:srgbClr val="1F1F1F"/>
              </a:solidFill>
            </a:endParaRPr>
          </a:p>
          <a:p>
            <a:endParaRPr lang="en-US" dirty="0"/>
          </a:p>
        </p:txBody>
      </p:sp>
      <p:sp>
        <p:nvSpPr>
          <p:cNvPr id="4" name="Slide Number Placeholder 3">
            <a:extLst>
              <a:ext uri="{FF2B5EF4-FFF2-40B4-BE49-F238E27FC236}">
                <a16:creationId xmlns:a16="http://schemas.microsoft.com/office/drawing/2014/main" id="{CA415418-47F2-1BAF-1C4D-102AE44E01BB}"/>
              </a:ext>
            </a:extLst>
          </p:cNvPr>
          <p:cNvSpPr>
            <a:spLocks noGrp="1"/>
          </p:cNvSpPr>
          <p:nvPr>
            <p:ph type="sldNum" sz="quarter" idx="5"/>
          </p:nvPr>
        </p:nvSpPr>
        <p:spPr/>
      </p:sp>
    </p:spTree>
    <p:extLst>
      <p:ext uri="{BB962C8B-B14F-4D97-AF65-F5344CB8AC3E}">
        <p14:creationId xmlns:p14="http://schemas.microsoft.com/office/powerpoint/2010/main" val="33565417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a:spcBef>
                <a:spcPct val="20000"/>
              </a:spcBef>
            </a:pPr>
            <a:r>
              <a:rPr lang="en-US" dirty="0"/>
              <a:t>Read Slide</a:t>
            </a:r>
          </a:p>
          <a:p>
            <a:pPr>
              <a:spcBef>
                <a:spcPct val="20000"/>
              </a:spcBef>
            </a:pPr>
            <a:endParaRPr lang="en-US" dirty="0"/>
          </a:p>
          <a:p>
            <a:pPr>
              <a:spcBef>
                <a:spcPct val="20000"/>
              </a:spcBef>
            </a:pPr>
            <a:r>
              <a:rPr lang="en-US" dirty="0"/>
              <a:t>The Rats swam longer after experiencing rescue → expectancy.</a:t>
            </a:r>
          </a:p>
          <a:p>
            <a:pPr>
              <a:spcBef>
                <a:spcPct val="20000"/>
              </a:spcBef>
            </a:pPr>
            <a:r>
              <a:rPr lang="en-US" dirty="0"/>
              <a:t>Believers endure longer knowing God rescues and sustains.</a:t>
            </a:r>
          </a:p>
          <a:p>
            <a:pPr>
              <a:spcBef>
                <a:spcPct val="20000"/>
              </a:spcBef>
            </a:pPr>
            <a:r>
              <a:rPr lang="en-US" dirty="0"/>
              <a:t>The Memory of past deliverance fuels future endurance.</a:t>
            </a:r>
          </a:p>
          <a:p>
            <a:pPr>
              <a:spcBef>
                <a:spcPct val="20000"/>
              </a:spcBef>
            </a:pPr>
            <a:endParaRPr lang="en-US" dirty="0"/>
          </a:p>
          <a:p>
            <a:pPr>
              <a:spcBef>
                <a:spcPct val="20000"/>
              </a:spcBef>
            </a:pPr>
            <a:r>
              <a:rPr lang="en-US" dirty="0"/>
              <a:t>Hope grows through endurance, not bypassing difficulty.</a:t>
            </a:r>
          </a:p>
          <a:p>
            <a:pPr>
              <a:spcBef>
                <a:spcPct val="20000"/>
              </a:spcBef>
            </a:pPr>
            <a:r>
              <a:rPr lang="en-US" dirty="0"/>
              <a:t>This Theological parallel perfectly matches up with the Science.</a:t>
            </a:r>
          </a:p>
        </p:txBody>
      </p:sp>
    </p:spTree>
    <p:extLst>
      <p:ext uri="{BB962C8B-B14F-4D97-AF65-F5344CB8AC3E}">
        <p14:creationId xmlns:p14="http://schemas.microsoft.com/office/powerpoint/2010/main" val="29283594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spcBef>
                <a:spcPct val="20000"/>
              </a:spcBef>
            </a:pPr>
            <a:r>
              <a:rPr lang="en-US" dirty="0"/>
              <a:t>Hope produces spiritual endurance just as expectancy produced physical endurance.</a:t>
            </a:r>
          </a:p>
          <a:p>
            <a:endParaRPr lang="en-US" dirty="0"/>
          </a:p>
          <a:p>
            <a:r>
              <a:rPr lang="en-US" dirty="0"/>
              <a:t>Every person who hopes in the Lord receives heart-strength from Him; hope and courage go together.</a:t>
            </a:r>
          </a:p>
          <a:p>
            <a:endParaRPr lang="en-US" dirty="0"/>
          </a:p>
          <a:p>
            <a:r>
              <a:rPr lang="en-US" dirty="0"/>
              <a:t>Here are 3 verses to that effect:</a:t>
            </a:r>
            <a:br>
              <a:rPr lang="en-US" dirty="0">
                <a:cs typeface="+mn-lt"/>
              </a:rPr>
            </a:br>
            <a:br>
              <a:rPr lang="en-US" dirty="0">
                <a:cs typeface="+mn-lt"/>
              </a:rPr>
            </a:br>
            <a:r>
              <a:rPr lang="en-US" dirty="0"/>
              <a:t>Read Slide</a:t>
            </a: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C42D1-4AAA-F31C-83FD-FEF063C88C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45E593-EE7C-C786-4DC2-F0635BCF3E0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9265B68-0EE9-CB7D-E1C2-A94EFCBA3440}"/>
              </a:ext>
            </a:extLst>
          </p:cNvPr>
          <p:cNvSpPr>
            <a:spLocks noGrp="1"/>
          </p:cNvSpPr>
          <p:nvPr>
            <p:ph type="body" sz="quarter" idx="3"/>
          </p:nvPr>
        </p:nvSpPr>
        <p:spPr/>
        <p:txBody>
          <a:bodyPr/>
          <a:lstStyle/>
          <a:p>
            <a:endParaRPr lang="en-US" dirty="0"/>
          </a:p>
        </p:txBody>
      </p:sp>
      <p:sp>
        <p:nvSpPr>
          <p:cNvPr id="4" name="Slide Number Placeholder 3">
            <a:extLst>
              <a:ext uri="{FF2B5EF4-FFF2-40B4-BE49-F238E27FC236}">
                <a16:creationId xmlns:a16="http://schemas.microsoft.com/office/drawing/2014/main" id="{9C91A241-3151-067D-D973-8528B213336E}"/>
              </a:ext>
            </a:extLst>
          </p:cNvPr>
          <p:cNvSpPr>
            <a:spLocks noGrp="1"/>
          </p:cNvSpPr>
          <p:nvPr>
            <p:ph type="sldNum" sz="quarter" idx="5"/>
          </p:nvPr>
        </p:nvSpPr>
        <p:spPr/>
      </p:sp>
    </p:spTree>
    <p:extLst>
      <p:ext uri="{BB962C8B-B14F-4D97-AF65-F5344CB8AC3E}">
        <p14:creationId xmlns:p14="http://schemas.microsoft.com/office/powerpoint/2010/main" val="41256586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Comments? Or Questions?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12/19/2025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12/19/2025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12/19/2025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0311B011-2544-0142-44D0-142640001426}"/>
            </a:ext>
          </a:extLst>
        </p:cNvPr>
        <p:cNvGrpSpPr/>
        <p:nvPr/>
      </p:nvGrpSpPr>
      <p:grpSpPr>
        <a:xfrm>
          <a:off x="0" y="0"/>
          <a:ext cx="0" cy="0"/>
          <a:chOff x="0" y="0"/>
          <a:chExt cx="0" cy="0"/>
        </a:xfrm>
      </p:grpSpPr>
      <p:pic>
        <p:nvPicPr>
          <p:cNvPr id="4" name="Content Placeholder 3" descr="A mouse looking over a piece of paper&#10;&#10;AI-generated content may be incorrect.">
            <a:extLst>
              <a:ext uri="{FF2B5EF4-FFF2-40B4-BE49-F238E27FC236}">
                <a16:creationId xmlns:a16="http://schemas.microsoft.com/office/drawing/2014/main" id="{D9A8135C-1E98-6035-68EA-B6AE448417B8}"/>
              </a:ext>
            </a:extLst>
          </p:cNvPr>
          <p:cNvPicPr>
            <a:picLocks noChangeAspect="1"/>
          </p:cNvPicPr>
          <p:nvPr/>
        </p:nvPicPr>
        <p:blipFill>
          <a:blip r:embed="rId3"/>
          <a:srcRect t="9420" b="9420"/>
          <a:stretch>
            <a:fill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13" name="Content Placeholder 12">
            <a:extLst>
              <a:ext uri="{FF2B5EF4-FFF2-40B4-BE49-F238E27FC236}">
                <a16:creationId xmlns:a16="http://schemas.microsoft.com/office/drawing/2014/main" id="{73124A11-CD79-DC01-AC17-921F3AFF7CF6}"/>
              </a:ext>
            </a:extLst>
          </p:cNvPr>
          <p:cNvSpPr>
            <a:spLocks noGrp="1"/>
          </p:cNvSpPr>
          <p:nvPr>
            <p:ph idx="1"/>
          </p:nvPr>
        </p:nvSpPr>
        <p:spPr>
          <a:xfrm>
            <a:off x="163119" y="3709719"/>
            <a:ext cx="8978360" cy="2495818"/>
          </a:xfrm>
        </p:spPr>
        <p:txBody>
          <a:bodyPr anchor="ctr">
            <a:normAutofit/>
          </a:bodyPr>
          <a:lstStyle/>
          <a:p>
            <a:pPr marL="0" indent="0" algn="ctr">
              <a:buNone/>
            </a:pPr>
            <a:r>
              <a:rPr lang="en-US" sz="4000" b="1" dirty="0">
                <a:solidFill>
                  <a:srgbClr val="0810FC"/>
                </a:solidFill>
                <a:ea typeface="+mn-lt"/>
                <a:cs typeface="+mn-lt"/>
              </a:rPr>
              <a:t>Rescued Once: How Hope Defeats Fear </a:t>
            </a:r>
            <a:br>
              <a:rPr lang="en-US" sz="4000" b="1" dirty="0">
                <a:solidFill>
                  <a:srgbClr val="0810FC"/>
                </a:solidFill>
                <a:ea typeface="+mn-lt"/>
                <a:cs typeface="+mn-lt"/>
              </a:rPr>
            </a:br>
            <a:r>
              <a:rPr lang="en-US" sz="4000" b="1" dirty="0">
                <a:solidFill>
                  <a:srgbClr val="0810FC"/>
                </a:solidFill>
                <a:ea typeface="+mn-lt"/>
                <a:cs typeface="+mn-lt"/>
              </a:rPr>
              <a:t>— Physiology, Psychology &amp; Faith</a:t>
            </a:r>
            <a:endParaRPr lang="en-US" sz="4000" b="1" dirty="0">
              <a:solidFill>
                <a:srgbClr val="0810FC"/>
              </a:solidFill>
              <a:ea typeface="Calibri"/>
              <a:cs typeface="Calibri"/>
            </a:endParaRPr>
          </a:p>
        </p:txBody>
      </p:sp>
    </p:spTree>
    <p:extLst>
      <p:ext uri="{BB962C8B-B14F-4D97-AF65-F5344CB8AC3E}">
        <p14:creationId xmlns:p14="http://schemas.microsoft.com/office/powerpoint/2010/main" val="1079565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04EAC-56A4-C99E-4CE2-FB708B4B8D7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4BF1F5-32B1-D8AA-ACAF-1C728EED9CEF}"/>
              </a:ext>
            </a:extLst>
          </p:cNvPr>
          <p:cNvSpPr>
            <a:spLocks noGrp="1"/>
          </p:cNvSpPr>
          <p:nvPr>
            <p:ph idx="1"/>
          </p:nvPr>
        </p:nvSpPr>
        <p:spPr>
          <a:xfrm>
            <a:off x="0" y="0"/>
            <a:ext cx="9144000" cy="6858000"/>
          </a:xfrm>
        </p:spPr>
        <p:txBody>
          <a:bodyPr vert="horz" lIns="91440" tIns="45720" rIns="91440" bIns="45720" rtlCol="0" anchor="t">
            <a:normAutofit/>
          </a:bodyPr>
          <a:lstStyle/>
          <a:p>
            <a:pPr marL="0" indent="0">
              <a:buNone/>
            </a:pPr>
            <a:endParaRPr lang="en-US">
              <a:ea typeface="Calibri"/>
              <a:cs typeface="Calibri"/>
            </a:endParaRPr>
          </a:p>
          <a:p>
            <a:pPr marL="0" indent="0">
              <a:buNone/>
            </a:pPr>
            <a:endParaRPr/>
          </a:p>
        </p:txBody>
      </p:sp>
      <p:sp>
        <p:nvSpPr>
          <p:cNvPr id="2" name="TextBox 1">
            <a:extLst>
              <a:ext uri="{FF2B5EF4-FFF2-40B4-BE49-F238E27FC236}">
                <a16:creationId xmlns:a16="http://schemas.microsoft.com/office/drawing/2014/main" id="{7B58FA0C-8BD9-B766-9989-23CB7B46EF8C}"/>
              </a:ext>
            </a:extLst>
          </p:cNvPr>
          <p:cNvSpPr txBox="1"/>
          <p:nvPr/>
        </p:nvSpPr>
        <p:spPr>
          <a:xfrm>
            <a:off x="374408" y="131461"/>
            <a:ext cx="8402934"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4000" b="1" dirty="0">
              <a:ea typeface="Calibri"/>
              <a:cs typeface="Calibri"/>
            </a:endParaRPr>
          </a:p>
          <a:p>
            <a:endParaRPr lang="en-US" sz="4000" b="1" dirty="0">
              <a:ea typeface="Calibri"/>
              <a:cs typeface="Calibri"/>
            </a:endParaRPr>
          </a:p>
          <a:p>
            <a:endParaRPr lang="en-US" sz="4000" dirty="0">
              <a:ea typeface="+mn-lt"/>
              <a:cs typeface="+mn-lt"/>
            </a:endParaRPr>
          </a:p>
        </p:txBody>
      </p:sp>
      <p:sp>
        <p:nvSpPr>
          <p:cNvPr id="4" name="TextBox 3">
            <a:extLst>
              <a:ext uri="{FF2B5EF4-FFF2-40B4-BE49-F238E27FC236}">
                <a16:creationId xmlns:a16="http://schemas.microsoft.com/office/drawing/2014/main" id="{5B6943BE-C8E2-3E0D-5ABA-22154AD8C7B3}"/>
              </a:ext>
            </a:extLst>
          </p:cNvPr>
          <p:cNvSpPr txBox="1"/>
          <p:nvPr/>
        </p:nvSpPr>
        <p:spPr>
          <a:xfrm>
            <a:off x="373811" y="654170"/>
            <a:ext cx="8525773" cy="55399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b="1" dirty="0"/>
              <a:t>Psalm 56:3-4</a:t>
            </a:r>
            <a:endParaRPr lang="en-US" sz="4800" b="1">
              <a:ea typeface="Calibri"/>
              <a:cs typeface="Calibri"/>
            </a:endParaRPr>
          </a:p>
          <a:p>
            <a:r>
              <a:rPr lang="en-US" sz="4800" b="1" dirty="0">
                <a:solidFill>
                  <a:srgbClr val="FF0000"/>
                </a:solidFill>
                <a:ea typeface="+mn-lt"/>
                <a:cs typeface="+mn-lt"/>
              </a:rPr>
              <a:t>When I am afraid</a:t>
            </a:r>
            <a:r>
              <a:rPr lang="en-US" sz="4800" dirty="0">
                <a:ea typeface="+mn-lt"/>
                <a:cs typeface="+mn-lt"/>
              </a:rPr>
              <a:t>, </a:t>
            </a:r>
            <a:endParaRPr lang="en-US" sz="4800" dirty="0">
              <a:solidFill>
                <a:srgbClr val="000000"/>
              </a:solidFill>
              <a:ea typeface="+mn-lt"/>
              <a:cs typeface="+mn-lt"/>
            </a:endParaRPr>
          </a:p>
          <a:p>
            <a:r>
              <a:rPr lang="en-US" sz="4800" b="1" dirty="0">
                <a:solidFill>
                  <a:srgbClr val="0810FC"/>
                </a:solidFill>
                <a:ea typeface="+mn-lt"/>
                <a:cs typeface="+mn-lt"/>
              </a:rPr>
              <a:t>I put my trust in you</a:t>
            </a:r>
            <a:r>
              <a:rPr lang="en-US" sz="4800" dirty="0">
                <a:ea typeface="+mn-lt"/>
                <a:cs typeface="+mn-lt"/>
              </a:rPr>
              <a:t>.</a:t>
            </a:r>
            <a:br>
              <a:rPr lang="en-US" sz="4800" dirty="0">
                <a:ea typeface="+mn-lt"/>
                <a:cs typeface="+mn-lt"/>
              </a:rPr>
            </a:br>
            <a:r>
              <a:rPr lang="en-US" sz="4800" dirty="0">
                <a:ea typeface="+mn-lt"/>
                <a:cs typeface="+mn-lt"/>
              </a:rPr>
              <a:t>In God, whose word I praise—</a:t>
            </a:r>
            <a:br>
              <a:rPr lang="en-US" sz="4800" dirty="0">
                <a:ea typeface="+mn-lt"/>
                <a:cs typeface="+mn-lt"/>
              </a:rPr>
            </a:br>
            <a:r>
              <a:rPr lang="en-US" sz="4800" b="1" dirty="0">
                <a:solidFill>
                  <a:srgbClr val="0810FC"/>
                </a:solidFill>
                <a:ea typeface="+mn-lt"/>
                <a:cs typeface="+mn-lt"/>
              </a:rPr>
              <a:t>in God I trust</a:t>
            </a:r>
            <a:r>
              <a:rPr lang="en-US" sz="4800" dirty="0">
                <a:ea typeface="+mn-lt"/>
                <a:cs typeface="+mn-lt"/>
              </a:rPr>
              <a:t> and </a:t>
            </a:r>
            <a:r>
              <a:rPr lang="en-US" sz="4800" b="1" dirty="0">
                <a:solidFill>
                  <a:srgbClr val="FF0000"/>
                </a:solidFill>
                <a:ea typeface="+mn-lt"/>
                <a:cs typeface="+mn-lt"/>
              </a:rPr>
              <a:t>am not afraid</a:t>
            </a:r>
            <a:r>
              <a:rPr lang="en-US" sz="4800" dirty="0">
                <a:ea typeface="+mn-lt"/>
                <a:cs typeface="+mn-lt"/>
              </a:rPr>
              <a:t>.</a:t>
            </a:r>
            <a:br>
              <a:rPr lang="en-US" sz="4800" dirty="0">
                <a:ea typeface="+mn-lt"/>
                <a:cs typeface="+mn-lt"/>
              </a:rPr>
            </a:br>
            <a:r>
              <a:rPr lang="en-US" sz="4800" dirty="0">
                <a:ea typeface="+mn-lt"/>
                <a:cs typeface="+mn-lt"/>
              </a:rPr>
              <a:t>What can mere mortals do to me?</a:t>
            </a:r>
            <a:endParaRPr lang="en-US" sz="4800">
              <a:ea typeface="Calibri"/>
              <a:cs typeface="Calibri"/>
            </a:endParaRPr>
          </a:p>
          <a:p>
            <a:pPr algn="ctr"/>
            <a:endParaRPr lang="en-US">
              <a:ea typeface="Calibri"/>
              <a:cs typeface="Calibri"/>
            </a:endParaRPr>
          </a:p>
        </p:txBody>
      </p:sp>
    </p:spTree>
    <p:extLst>
      <p:ext uri="{BB962C8B-B14F-4D97-AF65-F5344CB8AC3E}">
        <p14:creationId xmlns:p14="http://schemas.microsoft.com/office/powerpoint/2010/main" val="3245914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3C4474D2-0DD5-2C7D-9FCE-4C6B544E125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773C64-3C03-BD28-D848-63D775F5D0A6}"/>
              </a:ext>
            </a:extLst>
          </p:cNvPr>
          <p:cNvSpPr>
            <a:spLocks noGrp="1"/>
          </p:cNvSpPr>
          <p:nvPr>
            <p:ph idx="1"/>
          </p:nvPr>
        </p:nvSpPr>
        <p:spPr>
          <a:xfrm>
            <a:off x="0" y="0"/>
            <a:ext cx="9144000" cy="6858000"/>
          </a:xfrm>
        </p:spPr>
        <p:txBody>
          <a:bodyPr vert="horz" lIns="91440" tIns="45720" rIns="91440" bIns="45720" rtlCol="0" anchor="t">
            <a:normAutofit/>
          </a:bodyPr>
          <a:lstStyle/>
          <a:p>
            <a:pPr marL="0" indent="0">
              <a:buNone/>
            </a:pPr>
            <a:endParaRPr lang="en-US">
              <a:ea typeface="Calibri"/>
              <a:cs typeface="Calibri"/>
            </a:endParaRPr>
          </a:p>
          <a:p>
            <a:pPr marL="0" indent="0">
              <a:buNone/>
            </a:pPr>
            <a:endParaRPr/>
          </a:p>
        </p:txBody>
      </p:sp>
      <p:sp>
        <p:nvSpPr>
          <p:cNvPr id="2" name="TextBox 1">
            <a:extLst>
              <a:ext uri="{FF2B5EF4-FFF2-40B4-BE49-F238E27FC236}">
                <a16:creationId xmlns:a16="http://schemas.microsoft.com/office/drawing/2014/main" id="{A56687AF-076A-C41A-8984-2707B9B10FEA}"/>
              </a:ext>
            </a:extLst>
          </p:cNvPr>
          <p:cNvSpPr txBox="1"/>
          <p:nvPr/>
        </p:nvSpPr>
        <p:spPr>
          <a:xfrm>
            <a:off x="374408" y="131461"/>
            <a:ext cx="8402934"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4000" b="1" dirty="0">
              <a:ea typeface="Calibri"/>
              <a:cs typeface="Calibri"/>
            </a:endParaRPr>
          </a:p>
          <a:p>
            <a:endParaRPr lang="en-US" sz="4000" b="1" dirty="0">
              <a:ea typeface="Calibri"/>
              <a:cs typeface="Calibri"/>
            </a:endParaRPr>
          </a:p>
          <a:p>
            <a:endParaRPr lang="en-US" sz="4000" dirty="0">
              <a:ea typeface="+mn-lt"/>
              <a:cs typeface="+mn-lt"/>
            </a:endParaRPr>
          </a:p>
        </p:txBody>
      </p:sp>
      <p:pic>
        <p:nvPicPr>
          <p:cNvPr id="4" name="Picture 3" descr="A person pointing at a person with a telescope&#10;&#10;AI-generated content may be incorrect.">
            <a:extLst>
              <a:ext uri="{FF2B5EF4-FFF2-40B4-BE49-F238E27FC236}">
                <a16:creationId xmlns:a16="http://schemas.microsoft.com/office/drawing/2014/main" id="{43D8B3EC-4989-803F-5006-F6C5230E94D1}"/>
              </a:ext>
            </a:extLst>
          </p:cNvPr>
          <p:cNvPicPr>
            <a:picLocks noChangeAspect="1"/>
          </p:cNvPicPr>
          <p:nvPr/>
        </p:nvPicPr>
        <p:blipFill>
          <a:blip r:embed="rId3"/>
          <a:srcRect l="15818" t="2755" r="15818" b="10325"/>
          <a:stretch>
            <a:fillRect/>
          </a:stretch>
        </p:blipFill>
        <p:spPr>
          <a:xfrm>
            <a:off x="399234" y="-797"/>
            <a:ext cx="8341250" cy="5775482"/>
          </a:xfrm>
          <a:prstGeom prst="rect">
            <a:avLst/>
          </a:prstGeom>
        </p:spPr>
      </p:pic>
      <p:sp>
        <p:nvSpPr>
          <p:cNvPr id="5" name="TextBox 4">
            <a:extLst>
              <a:ext uri="{FF2B5EF4-FFF2-40B4-BE49-F238E27FC236}">
                <a16:creationId xmlns:a16="http://schemas.microsoft.com/office/drawing/2014/main" id="{0BBE7242-B426-E682-9D77-5B554332778E}"/>
              </a:ext>
            </a:extLst>
          </p:cNvPr>
          <p:cNvSpPr txBox="1"/>
          <p:nvPr/>
        </p:nvSpPr>
        <p:spPr>
          <a:xfrm>
            <a:off x="621453" y="5778626"/>
            <a:ext cx="7893169" cy="1354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dirty="0"/>
              <a:t>Fear and hope are future-oriented </a:t>
            </a:r>
            <a:br>
              <a:rPr lang="en-US" sz="3200" b="1" dirty="0"/>
            </a:br>
            <a:r>
              <a:rPr lang="en-US" sz="3200" b="1" dirty="0"/>
              <a:t>They both predict what hasn’t happened yet</a:t>
            </a:r>
            <a:endParaRPr lang="en-US"/>
          </a:p>
          <a:p>
            <a:pPr algn="ctr"/>
            <a:endParaRPr lang="en-US"/>
          </a:p>
        </p:txBody>
      </p:sp>
    </p:spTree>
    <p:extLst>
      <p:ext uri="{BB962C8B-B14F-4D97-AF65-F5344CB8AC3E}">
        <p14:creationId xmlns:p14="http://schemas.microsoft.com/office/powerpoint/2010/main" val="744270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6CDAB6C3-3E0F-F5F5-4FCA-57E820056495}"/>
            </a:ext>
          </a:extLst>
        </p:cNvPr>
        <p:cNvGrpSpPr/>
        <p:nvPr/>
      </p:nvGrpSpPr>
      <p:grpSpPr>
        <a:xfrm>
          <a:off x="0" y="0"/>
          <a:ext cx="0" cy="0"/>
          <a:chOff x="0" y="0"/>
          <a:chExt cx="0" cy="0"/>
        </a:xfrm>
      </p:grpSpPr>
      <p:pic>
        <p:nvPicPr>
          <p:cNvPr id="5" name="Picture 4" descr="A person dancing with wings and a person holding a person&amp;#39;s hand">
            <a:extLst>
              <a:ext uri="{FF2B5EF4-FFF2-40B4-BE49-F238E27FC236}">
                <a16:creationId xmlns:a16="http://schemas.microsoft.com/office/drawing/2014/main" id="{AE551744-0F86-FCED-DE25-E0D0C312449A}"/>
              </a:ext>
            </a:extLst>
          </p:cNvPr>
          <p:cNvPicPr>
            <a:picLocks noChangeAspect="1"/>
          </p:cNvPicPr>
          <p:nvPr/>
        </p:nvPicPr>
        <p:blipFill>
          <a:blip r:embed="rId3"/>
          <a:srcRect t="14973" b="10569"/>
          <a:stretch>
            <a:fill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DA409727-23CA-648A-0785-8AF5F7932CB6}"/>
              </a:ext>
            </a:extLst>
          </p:cNvPr>
          <p:cNvSpPr>
            <a:spLocks noGrp="1"/>
          </p:cNvSpPr>
          <p:nvPr>
            <p:ph idx="1"/>
          </p:nvPr>
        </p:nvSpPr>
        <p:spPr>
          <a:xfrm>
            <a:off x="3167986" y="3752850"/>
            <a:ext cx="5614060" cy="2452687"/>
          </a:xfrm>
        </p:spPr>
        <p:txBody>
          <a:bodyPr vert="horz" lIns="91440" tIns="45720" rIns="91440" bIns="45720" rtlCol="0" anchor="ctr">
            <a:normAutofit/>
          </a:bodyPr>
          <a:lstStyle/>
          <a:p>
            <a:pPr marL="0" indent="0">
              <a:buNone/>
            </a:pPr>
            <a:endParaRPr lang="en-US" sz="1600">
              <a:ea typeface="Calibri"/>
              <a:cs typeface="Calibri"/>
            </a:endParaRPr>
          </a:p>
          <a:p>
            <a:pPr marL="0" indent="0">
              <a:buNone/>
            </a:pPr>
            <a:endParaRPr lang="en-US" sz="1600"/>
          </a:p>
        </p:txBody>
      </p:sp>
      <p:sp>
        <p:nvSpPr>
          <p:cNvPr id="2" name="TextBox 1">
            <a:extLst>
              <a:ext uri="{FF2B5EF4-FFF2-40B4-BE49-F238E27FC236}">
                <a16:creationId xmlns:a16="http://schemas.microsoft.com/office/drawing/2014/main" id="{0AC1D83A-0CA5-F654-71D3-5DD0CBD14BD7}"/>
              </a:ext>
            </a:extLst>
          </p:cNvPr>
          <p:cNvSpPr txBox="1"/>
          <p:nvPr/>
        </p:nvSpPr>
        <p:spPr>
          <a:xfrm>
            <a:off x="374408" y="131461"/>
            <a:ext cx="8402934" cy="20928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endParaRPr lang="en-US" sz="4000" b="1">
              <a:ea typeface="Calibri"/>
              <a:cs typeface="Calibri"/>
            </a:endParaRPr>
          </a:p>
          <a:p>
            <a:pPr>
              <a:spcAft>
                <a:spcPts val="600"/>
              </a:spcAft>
            </a:pPr>
            <a:endParaRPr lang="en-US" sz="4000" b="1">
              <a:ea typeface="Calibri"/>
              <a:cs typeface="Calibri"/>
            </a:endParaRPr>
          </a:p>
          <a:p>
            <a:pPr>
              <a:spcAft>
                <a:spcPts val="600"/>
              </a:spcAft>
            </a:pPr>
            <a:endParaRPr lang="en-US" sz="4000">
              <a:ea typeface="+mn-lt"/>
              <a:cs typeface="+mn-lt"/>
            </a:endParaRPr>
          </a:p>
        </p:txBody>
      </p:sp>
      <p:sp>
        <p:nvSpPr>
          <p:cNvPr id="6" name="TextBox 5">
            <a:extLst>
              <a:ext uri="{FF2B5EF4-FFF2-40B4-BE49-F238E27FC236}">
                <a16:creationId xmlns:a16="http://schemas.microsoft.com/office/drawing/2014/main" id="{4ED735AE-DA43-D1A7-78EB-948F80948D57}"/>
              </a:ext>
            </a:extLst>
          </p:cNvPr>
          <p:cNvSpPr txBox="1"/>
          <p:nvPr/>
        </p:nvSpPr>
        <p:spPr>
          <a:xfrm>
            <a:off x="503209" y="3716546"/>
            <a:ext cx="8137584" cy="27699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t>The Battle between </a:t>
            </a:r>
            <a:r>
              <a:rPr lang="en-US" sz="3600" b="1" dirty="0">
                <a:solidFill>
                  <a:srgbClr val="FF0000"/>
                </a:solidFill>
              </a:rPr>
              <a:t>Fear</a:t>
            </a:r>
            <a:r>
              <a:rPr lang="en-US" sz="3600" dirty="0"/>
              <a:t> and </a:t>
            </a:r>
            <a:r>
              <a:rPr lang="en-US" sz="3600" b="1" dirty="0">
                <a:solidFill>
                  <a:srgbClr val="0810FC"/>
                </a:solidFill>
              </a:rPr>
              <a:t>Hope</a:t>
            </a:r>
            <a:r>
              <a:rPr lang="en-US" sz="3600" dirty="0"/>
              <a:t> Exists within every Human Heart. </a:t>
            </a:r>
            <a:endParaRPr lang="en-US"/>
          </a:p>
          <a:p>
            <a:endParaRPr lang="en-US" sz="1200" b="1" dirty="0">
              <a:solidFill>
                <a:srgbClr val="FF0000"/>
              </a:solidFill>
              <a:ea typeface="Calibri"/>
              <a:cs typeface="Calibri"/>
            </a:endParaRPr>
          </a:p>
          <a:p>
            <a:r>
              <a:rPr lang="en-US" sz="3600" b="1" dirty="0">
                <a:solidFill>
                  <a:srgbClr val="FF0000"/>
                </a:solidFill>
              </a:rPr>
              <a:t>Fear</a:t>
            </a:r>
            <a:r>
              <a:rPr lang="en-US" sz="3600" dirty="0"/>
              <a:t> and </a:t>
            </a:r>
            <a:r>
              <a:rPr lang="en-US" sz="3600" b="1" dirty="0">
                <a:solidFill>
                  <a:srgbClr val="0810FC"/>
                </a:solidFill>
              </a:rPr>
              <a:t>Hope</a:t>
            </a:r>
            <a:r>
              <a:rPr lang="en-US" sz="3600" dirty="0"/>
              <a:t> </a:t>
            </a:r>
            <a:r>
              <a:rPr lang="en-US" sz="3600" b="1" dirty="0"/>
              <a:t>cannot co-exist</a:t>
            </a:r>
            <a:r>
              <a:rPr lang="en-US" sz="3600" dirty="0"/>
              <a:t> fully at the same time — </a:t>
            </a:r>
            <a:r>
              <a:rPr lang="en-US" sz="3600" b="1" dirty="0"/>
              <a:t>one will dominate</a:t>
            </a:r>
            <a:r>
              <a:rPr lang="en-US" sz="3600" dirty="0"/>
              <a:t>.</a:t>
            </a:r>
            <a:endParaRPr lang="en-US">
              <a:ea typeface="Calibri"/>
              <a:cs typeface="Calibri"/>
            </a:endParaRPr>
          </a:p>
          <a:p>
            <a:pPr algn="ctr"/>
            <a:endParaRPr lang="en-US"/>
          </a:p>
        </p:txBody>
      </p:sp>
    </p:spTree>
    <p:extLst>
      <p:ext uri="{BB962C8B-B14F-4D97-AF65-F5344CB8AC3E}">
        <p14:creationId xmlns:p14="http://schemas.microsoft.com/office/powerpoint/2010/main" val="3291491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67720-4639-731F-48F8-193374CA53D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7654D6-5941-A87B-80AD-30FBFA428CD8}"/>
              </a:ext>
            </a:extLst>
          </p:cNvPr>
          <p:cNvSpPr>
            <a:spLocks noGrp="1"/>
          </p:cNvSpPr>
          <p:nvPr>
            <p:ph idx="1"/>
          </p:nvPr>
        </p:nvSpPr>
        <p:spPr>
          <a:xfrm>
            <a:off x="0" y="0"/>
            <a:ext cx="9144000" cy="6858000"/>
          </a:xfrm>
        </p:spPr>
        <p:txBody>
          <a:bodyPr vert="horz" lIns="91440" tIns="45720" rIns="91440" bIns="45720" rtlCol="0" anchor="t">
            <a:normAutofit/>
          </a:bodyPr>
          <a:lstStyle/>
          <a:p>
            <a:pPr marL="0" indent="0">
              <a:buNone/>
            </a:pPr>
            <a:endParaRPr lang="en-US">
              <a:ea typeface="Calibri"/>
              <a:cs typeface="Calibri"/>
            </a:endParaRPr>
          </a:p>
          <a:p>
            <a:pPr marL="0" indent="0">
              <a:buNone/>
            </a:pPr>
            <a:endParaRPr/>
          </a:p>
        </p:txBody>
      </p:sp>
      <p:sp>
        <p:nvSpPr>
          <p:cNvPr id="2" name="TextBox 1">
            <a:extLst>
              <a:ext uri="{FF2B5EF4-FFF2-40B4-BE49-F238E27FC236}">
                <a16:creationId xmlns:a16="http://schemas.microsoft.com/office/drawing/2014/main" id="{6A8EACC5-E5AD-E603-034F-F60610EC4393}"/>
              </a:ext>
            </a:extLst>
          </p:cNvPr>
          <p:cNvSpPr txBox="1"/>
          <p:nvPr/>
        </p:nvSpPr>
        <p:spPr>
          <a:xfrm>
            <a:off x="374408" y="131461"/>
            <a:ext cx="8402934"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4000" b="1" dirty="0">
              <a:ea typeface="Calibri"/>
              <a:cs typeface="Calibri"/>
            </a:endParaRPr>
          </a:p>
          <a:p>
            <a:endParaRPr lang="en-US" sz="4000" b="1" dirty="0">
              <a:ea typeface="Calibri"/>
              <a:cs typeface="Calibri"/>
            </a:endParaRPr>
          </a:p>
          <a:p>
            <a:endParaRPr lang="en-US" sz="4000" dirty="0">
              <a:ea typeface="+mn-lt"/>
              <a:cs typeface="+mn-lt"/>
            </a:endParaRPr>
          </a:p>
        </p:txBody>
      </p:sp>
      <p:sp>
        <p:nvSpPr>
          <p:cNvPr id="4" name="TextBox 3">
            <a:extLst>
              <a:ext uri="{FF2B5EF4-FFF2-40B4-BE49-F238E27FC236}">
                <a16:creationId xmlns:a16="http://schemas.microsoft.com/office/drawing/2014/main" id="{A822F97B-4459-BA58-AA21-385C5C0A33BA}"/>
              </a:ext>
            </a:extLst>
          </p:cNvPr>
          <p:cNvSpPr txBox="1"/>
          <p:nvPr/>
        </p:nvSpPr>
        <p:spPr>
          <a:xfrm>
            <a:off x="134055" y="134056"/>
            <a:ext cx="8847665" cy="63094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1" dirty="0"/>
              <a:t>Is fear at an all-time high?</a:t>
            </a:r>
            <a:endParaRPr lang="en-US" sz="4000" b="1" dirty="0">
              <a:ea typeface="Calibri"/>
              <a:cs typeface="Calibri"/>
            </a:endParaRPr>
          </a:p>
          <a:p>
            <a:r>
              <a:rPr lang="en-US" sz="3200" dirty="0"/>
              <a:t>Chronic fear has become normalized:</a:t>
            </a:r>
            <a:endParaRPr lang="en-US" sz="3200" dirty="0">
              <a:ea typeface="Calibri"/>
              <a:cs typeface="Calibri"/>
            </a:endParaRPr>
          </a:p>
          <a:p>
            <a:endParaRPr lang="en-US" sz="1200" b="1" dirty="0">
              <a:ea typeface="Calibri"/>
              <a:cs typeface="Calibri"/>
            </a:endParaRPr>
          </a:p>
          <a:p>
            <a:pPr marL="228600" indent="-228600">
              <a:buFont typeface=""/>
              <a:buChar char="•"/>
            </a:pPr>
            <a:r>
              <a:rPr lang="en-US" sz="3200" b="1" dirty="0"/>
              <a:t>Generalized Anxiety Disorder</a:t>
            </a:r>
            <a:r>
              <a:rPr lang="en-US" sz="3200" dirty="0"/>
              <a:t> is at record levels</a:t>
            </a:r>
            <a:endParaRPr lang="en-US" sz="3200" dirty="0">
              <a:ea typeface="Calibri"/>
              <a:cs typeface="Calibri"/>
            </a:endParaRPr>
          </a:p>
          <a:p>
            <a:pPr marL="228600" indent="-228600">
              <a:buFont typeface=""/>
              <a:buChar char="•"/>
            </a:pPr>
            <a:r>
              <a:rPr lang="en-US" sz="3200" dirty="0"/>
              <a:t>News cycles are designed around </a:t>
            </a:r>
            <a:r>
              <a:rPr lang="en-US" sz="3200" b="1" dirty="0"/>
              <a:t>fear-induction</a:t>
            </a:r>
            <a:endParaRPr lang="en-US" sz="3200" b="1" dirty="0">
              <a:ea typeface="Calibri"/>
              <a:cs typeface="Calibri"/>
            </a:endParaRPr>
          </a:p>
          <a:p>
            <a:endParaRPr lang="en-US" sz="1200" dirty="0">
              <a:ea typeface="Calibri"/>
              <a:cs typeface="Calibri"/>
            </a:endParaRPr>
          </a:p>
          <a:p>
            <a:r>
              <a:rPr lang="en-US" sz="3200" dirty="0"/>
              <a:t>There is a massive rise in:</a:t>
            </a:r>
            <a:endParaRPr lang="en-US" sz="3200" dirty="0">
              <a:ea typeface="Calibri"/>
              <a:cs typeface="Calibri"/>
            </a:endParaRPr>
          </a:p>
          <a:p>
            <a:pPr marL="228600" lvl="1" indent="-228600">
              <a:buFont typeface=""/>
              <a:buChar char="•"/>
            </a:pPr>
            <a:r>
              <a:rPr lang="en-US" sz="3200" b="1" dirty="0"/>
              <a:t>Catastrophizing</a:t>
            </a:r>
            <a:endParaRPr lang="en-US" sz="3200" b="1" dirty="0">
              <a:ea typeface="Calibri"/>
              <a:cs typeface="Calibri"/>
            </a:endParaRPr>
          </a:p>
          <a:p>
            <a:pPr marL="228600" lvl="1" indent="-228600">
              <a:buFont typeface=""/>
              <a:buChar char="•"/>
            </a:pPr>
            <a:r>
              <a:rPr lang="en-US" sz="3200" b="1" dirty="0"/>
              <a:t>Health anxiety</a:t>
            </a:r>
            <a:endParaRPr lang="en-US" sz="3200" b="1" dirty="0">
              <a:ea typeface="Calibri"/>
              <a:cs typeface="Calibri"/>
            </a:endParaRPr>
          </a:p>
          <a:p>
            <a:pPr marL="228600" lvl="1" indent="-228600">
              <a:buFont typeface=""/>
              <a:buChar char="•"/>
            </a:pPr>
            <a:r>
              <a:rPr lang="en-US" sz="3200" b="1" dirty="0"/>
              <a:t>Economic insecurity</a:t>
            </a:r>
            <a:endParaRPr lang="en-US" sz="3200" b="1" dirty="0">
              <a:ea typeface="Calibri"/>
              <a:cs typeface="Calibri"/>
            </a:endParaRPr>
          </a:p>
          <a:p>
            <a:pPr marL="228600" lvl="1" indent="-228600">
              <a:buFont typeface=""/>
              <a:buChar char="•"/>
            </a:pPr>
            <a:r>
              <a:rPr lang="en-US" sz="3200" b="1" dirty="0"/>
              <a:t>Cultural/Political Panic</a:t>
            </a:r>
            <a:endParaRPr lang="en-US" sz="3200" b="1" dirty="0">
              <a:ea typeface="Calibri"/>
              <a:cs typeface="Calibri"/>
            </a:endParaRPr>
          </a:p>
          <a:p>
            <a:endParaRPr lang="en-US" sz="1200" dirty="0">
              <a:latin typeface="Calibri"/>
              <a:ea typeface="Calibri"/>
              <a:cs typeface="Calibri"/>
            </a:endParaRPr>
          </a:p>
          <a:p>
            <a:r>
              <a:rPr lang="en-US" sz="3600" b="1" dirty="0">
                <a:solidFill>
                  <a:srgbClr val="0810FC"/>
                </a:solidFill>
                <a:latin typeface="Calibri"/>
                <a:ea typeface="Calibri"/>
                <a:cs typeface="Calibri"/>
              </a:rPr>
              <a:t>Our world produces more fear more often, with less relief or recovery.</a:t>
            </a:r>
          </a:p>
        </p:txBody>
      </p:sp>
    </p:spTree>
    <p:extLst>
      <p:ext uri="{BB962C8B-B14F-4D97-AF65-F5344CB8AC3E}">
        <p14:creationId xmlns:p14="http://schemas.microsoft.com/office/powerpoint/2010/main" val="3363936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66CAE-0A74-0959-BDA0-5484BB4C2DF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56E9ED-93CA-984D-3B2A-F7DD262E90F0}"/>
              </a:ext>
            </a:extLst>
          </p:cNvPr>
          <p:cNvSpPr>
            <a:spLocks noGrp="1"/>
          </p:cNvSpPr>
          <p:nvPr>
            <p:ph idx="1"/>
          </p:nvPr>
        </p:nvSpPr>
        <p:spPr>
          <a:xfrm>
            <a:off x="373811" y="445697"/>
            <a:ext cx="8396378" cy="5923474"/>
          </a:xfrm>
        </p:spPr>
        <p:txBody>
          <a:bodyPr vert="horz" lIns="91440" tIns="45720" rIns="91440" bIns="45720" rtlCol="0" anchor="t">
            <a:noAutofit/>
          </a:bodyPr>
          <a:lstStyle/>
          <a:p>
            <a:pPr>
              <a:buNone/>
            </a:pPr>
            <a:r>
              <a:rPr lang="en-US" b="1" dirty="0"/>
              <a:t>Our modern world feeds fear constantly</a:t>
            </a:r>
            <a:endParaRPr lang="en-US" dirty="0"/>
          </a:p>
          <a:p>
            <a:r>
              <a:rPr lang="en-US" b="1" dirty="0">
                <a:ea typeface="+mn-lt"/>
                <a:cs typeface="+mn-lt"/>
              </a:rPr>
              <a:t>News media</a:t>
            </a:r>
            <a:r>
              <a:rPr lang="en-US" dirty="0">
                <a:ea typeface="+mn-lt"/>
                <a:cs typeface="+mn-lt"/>
              </a:rPr>
              <a:t>: Bad news gets up to </a:t>
            </a:r>
            <a:r>
              <a:rPr lang="en-US" b="1" dirty="0">
                <a:ea typeface="+mn-lt"/>
                <a:cs typeface="+mn-lt"/>
              </a:rPr>
              <a:t>10x</a:t>
            </a:r>
            <a:r>
              <a:rPr lang="en-US" dirty="0">
                <a:ea typeface="+mn-lt"/>
                <a:cs typeface="+mn-lt"/>
              </a:rPr>
              <a:t> more engagement &gt; which brings more profit &gt; which brings more bad news.</a:t>
            </a:r>
            <a:endParaRPr lang="en-US" dirty="0"/>
          </a:p>
          <a:p>
            <a:r>
              <a:rPr lang="en-US" b="1" dirty="0">
                <a:ea typeface="+mn-lt"/>
                <a:cs typeface="+mn-lt"/>
              </a:rPr>
              <a:t>In Social media</a:t>
            </a:r>
            <a:r>
              <a:rPr lang="en-US" dirty="0">
                <a:ea typeface="+mn-lt"/>
                <a:cs typeface="+mn-lt"/>
              </a:rPr>
              <a:t>: Outrage spreads faster than encouragement.</a:t>
            </a:r>
            <a:endParaRPr lang="en-US" dirty="0"/>
          </a:p>
          <a:p>
            <a:r>
              <a:rPr lang="en-US" b="1" dirty="0">
                <a:ea typeface="+mn-lt"/>
                <a:cs typeface="+mn-lt"/>
              </a:rPr>
              <a:t>In Politics</a:t>
            </a:r>
            <a:r>
              <a:rPr lang="en-US" dirty="0">
                <a:ea typeface="+mn-lt"/>
                <a:cs typeface="+mn-lt"/>
              </a:rPr>
              <a:t>: “</a:t>
            </a:r>
            <a:r>
              <a:rPr lang="en-US" b="1" dirty="0">
                <a:solidFill>
                  <a:srgbClr val="FF0000"/>
                </a:solidFill>
                <a:ea typeface="+mn-lt"/>
                <a:cs typeface="+mn-lt"/>
              </a:rPr>
              <a:t>Be afraid of THEM</a:t>
            </a:r>
            <a:r>
              <a:rPr lang="en-US" dirty="0">
                <a:ea typeface="+mn-lt"/>
                <a:cs typeface="+mn-lt"/>
              </a:rPr>
              <a:t>” is the most successful message.</a:t>
            </a:r>
            <a:endParaRPr lang="en-US" dirty="0"/>
          </a:p>
          <a:p>
            <a:pPr marL="0" indent="0">
              <a:buNone/>
            </a:pPr>
            <a:endParaRPr lang="en-US" sz="1200" dirty="0">
              <a:ea typeface="Calibri"/>
              <a:cs typeface="Calibri"/>
            </a:endParaRPr>
          </a:p>
          <a:p>
            <a:pPr indent="0">
              <a:buNone/>
            </a:pPr>
            <a:r>
              <a:rPr lang="en-US" sz="4000" dirty="0">
                <a:solidFill>
                  <a:srgbClr val="0810FC"/>
                </a:solidFill>
                <a:ea typeface="+mn-lt"/>
                <a:cs typeface="+mn-lt"/>
              </a:rPr>
              <a:t>We live in a system that has learned that </a:t>
            </a:r>
            <a:r>
              <a:rPr lang="en-US" sz="4000" b="1" dirty="0">
                <a:solidFill>
                  <a:srgbClr val="FF0000"/>
                </a:solidFill>
                <a:ea typeface="+mn-lt"/>
                <a:cs typeface="+mn-lt"/>
              </a:rPr>
              <a:t>fear sells</a:t>
            </a:r>
            <a:r>
              <a:rPr lang="en-US" sz="4000" dirty="0">
                <a:solidFill>
                  <a:srgbClr val="FF0000"/>
                </a:solidFill>
                <a:ea typeface="+mn-lt"/>
                <a:cs typeface="+mn-lt"/>
              </a:rPr>
              <a:t> </a:t>
            </a:r>
            <a:r>
              <a:rPr lang="en-US" sz="4000" dirty="0">
                <a:solidFill>
                  <a:srgbClr val="0810FC"/>
                </a:solidFill>
                <a:ea typeface="+mn-lt"/>
                <a:cs typeface="+mn-lt"/>
              </a:rPr>
              <a:t>and </a:t>
            </a:r>
            <a:r>
              <a:rPr lang="en-US" sz="4000" b="1" dirty="0">
                <a:solidFill>
                  <a:srgbClr val="FF0000"/>
                </a:solidFill>
                <a:ea typeface="+mn-lt"/>
                <a:cs typeface="+mn-lt"/>
              </a:rPr>
              <a:t>hope does not</a:t>
            </a:r>
            <a:r>
              <a:rPr lang="en-US" sz="4000" dirty="0">
                <a:solidFill>
                  <a:srgbClr val="0810FC"/>
                </a:solidFill>
                <a:ea typeface="+mn-lt"/>
                <a:cs typeface="+mn-lt"/>
              </a:rPr>
              <a:t>.</a:t>
            </a:r>
            <a:endParaRPr lang="en-US" sz="4000" dirty="0">
              <a:solidFill>
                <a:srgbClr val="0810FC"/>
              </a:solidFill>
            </a:endParaRPr>
          </a:p>
        </p:txBody>
      </p:sp>
      <p:sp>
        <p:nvSpPr>
          <p:cNvPr id="2" name="TextBox 1">
            <a:extLst>
              <a:ext uri="{FF2B5EF4-FFF2-40B4-BE49-F238E27FC236}">
                <a16:creationId xmlns:a16="http://schemas.microsoft.com/office/drawing/2014/main" id="{4C84E960-766C-B9BB-19FB-C9F2ECE5CD2C}"/>
              </a:ext>
            </a:extLst>
          </p:cNvPr>
          <p:cNvSpPr txBox="1"/>
          <p:nvPr/>
        </p:nvSpPr>
        <p:spPr>
          <a:xfrm>
            <a:off x="374408" y="131461"/>
            <a:ext cx="8402934"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4000" b="1" dirty="0">
              <a:ea typeface="Calibri"/>
              <a:cs typeface="Calibri"/>
            </a:endParaRPr>
          </a:p>
          <a:p>
            <a:endParaRPr lang="en-US" sz="4000" b="1" dirty="0">
              <a:ea typeface="Calibri"/>
              <a:cs typeface="Calibri"/>
            </a:endParaRPr>
          </a:p>
          <a:p>
            <a:endParaRPr lang="en-US" sz="4000" dirty="0">
              <a:ea typeface="+mn-lt"/>
              <a:cs typeface="+mn-lt"/>
            </a:endParaRPr>
          </a:p>
        </p:txBody>
      </p:sp>
      <p:sp>
        <p:nvSpPr>
          <p:cNvPr id="4" name="TextBox 3">
            <a:extLst>
              <a:ext uri="{FF2B5EF4-FFF2-40B4-BE49-F238E27FC236}">
                <a16:creationId xmlns:a16="http://schemas.microsoft.com/office/drawing/2014/main" id="{9A9BBAE4-53DD-E190-0A6D-B41D72C95AA3}"/>
              </a:ext>
            </a:extLst>
          </p:cNvPr>
          <p:cNvSpPr txBox="1"/>
          <p:nvPr/>
        </p:nvSpPr>
        <p:spPr>
          <a:xfrm>
            <a:off x="1912189" y="136585"/>
            <a:ext cx="4572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b="1" dirty="0">
              <a:ea typeface="Calibri"/>
              <a:cs typeface="Calibri"/>
            </a:endParaRPr>
          </a:p>
          <a:p>
            <a:pPr algn="ctr"/>
            <a:endParaRPr lang="en-US"/>
          </a:p>
        </p:txBody>
      </p:sp>
    </p:spTree>
    <p:extLst>
      <p:ext uri="{BB962C8B-B14F-4D97-AF65-F5344CB8AC3E}">
        <p14:creationId xmlns:p14="http://schemas.microsoft.com/office/powerpoint/2010/main" val="815989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71026-78D7-7546-DF0F-597EB2BF1EE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D43CFE-7402-F60E-6B2D-0B634B1E4BEA}"/>
              </a:ext>
            </a:extLst>
          </p:cNvPr>
          <p:cNvSpPr>
            <a:spLocks noGrp="1"/>
          </p:cNvSpPr>
          <p:nvPr>
            <p:ph idx="1"/>
          </p:nvPr>
        </p:nvSpPr>
        <p:spPr>
          <a:xfrm>
            <a:off x="186905" y="129394"/>
            <a:ext cx="8770188" cy="6556077"/>
          </a:xfrm>
        </p:spPr>
        <p:txBody>
          <a:bodyPr vert="horz" lIns="91440" tIns="45720" rIns="91440" bIns="45720" rtlCol="0" anchor="t">
            <a:noAutofit/>
          </a:bodyPr>
          <a:lstStyle/>
          <a:p>
            <a:pPr>
              <a:buNone/>
            </a:pPr>
            <a:r>
              <a:rPr lang="en-US" b="1" dirty="0">
                <a:solidFill>
                  <a:srgbClr val="0810FC"/>
                </a:solidFill>
              </a:rPr>
              <a:t>The human brain defaults toward fear</a:t>
            </a:r>
            <a:endParaRPr lang="en-US">
              <a:solidFill>
                <a:srgbClr val="0810FC"/>
              </a:solidFill>
              <a:ea typeface="Calibri"/>
              <a:cs typeface="Calibri"/>
            </a:endParaRPr>
          </a:p>
          <a:p>
            <a:r>
              <a:rPr lang="en-US" dirty="0">
                <a:solidFill>
                  <a:srgbClr val="000000"/>
                </a:solidFill>
                <a:ea typeface="+mn-lt"/>
                <a:cs typeface="+mn-lt"/>
              </a:rPr>
              <a:t>From a biological standpoint, </a:t>
            </a:r>
            <a:r>
              <a:rPr lang="en-US" b="1" dirty="0">
                <a:solidFill>
                  <a:srgbClr val="FF0000"/>
                </a:solidFill>
                <a:ea typeface="+mn-lt"/>
                <a:cs typeface="+mn-lt"/>
              </a:rPr>
              <a:t>fear is louder and more urgent than hope</a:t>
            </a:r>
            <a:r>
              <a:rPr lang="en-US" dirty="0">
                <a:solidFill>
                  <a:srgbClr val="000000"/>
                </a:solidFill>
                <a:ea typeface="+mn-lt"/>
                <a:cs typeface="+mn-lt"/>
              </a:rPr>
              <a:t>.</a:t>
            </a:r>
            <a:endParaRPr lang="en-US" dirty="0"/>
          </a:p>
          <a:p>
            <a:r>
              <a:rPr lang="en-US" dirty="0">
                <a:solidFill>
                  <a:srgbClr val="000000"/>
                </a:solidFill>
                <a:ea typeface="+mn-lt"/>
                <a:cs typeface="+mn-lt"/>
              </a:rPr>
              <a:t>Scientists have found that </a:t>
            </a:r>
            <a:r>
              <a:rPr lang="en-US" b="1" dirty="0">
                <a:solidFill>
                  <a:srgbClr val="FF0000"/>
                </a:solidFill>
                <a:ea typeface="+mn-lt"/>
                <a:cs typeface="+mn-lt"/>
              </a:rPr>
              <a:t>your brain reacts 12 times faster to negative stimuli than to logic or optimism</a:t>
            </a:r>
            <a:r>
              <a:rPr lang="en-US" dirty="0">
                <a:solidFill>
                  <a:srgbClr val="000000"/>
                </a:solidFill>
                <a:ea typeface="+mn-lt"/>
                <a:cs typeface="+mn-lt"/>
              </a:rPr>
              <a:t>.</a:t>
            </a:r>
            <a:endParaRPr lang="en-US" dirty="0">
              <a:ea typeface="Calibri"/>
              <a:cs typeface="Calibri"/>
            </a:endParaRPr>
          </a:p>
          <a:p>
            <a:r>
              <a:rPr lang="en-US" dirty="0">
                <a:solidFill>
                  <a:srgbClr val="000000"/>
                </a:solidFill>
                <a:ea typeface="+mn-lt"/>
                <a:cs typeface="+mn-lt"/>
              </a:rPr>
              <a:t>Fear memories are </a:t>
            </a:r>
            <a:r>
              <a:rPr lang="en-US" b="1" dirty="0">
                <a:solidFill>
                  <a:srgbClr val="000000"/>
                </a:solidFill>
                <a:ea typeface="+mn-lt"/>
                <a:cs typeface="+mn-lt"/>
              </a:rPr>
              <a:t>stored more vividly</a:t>
            </a:r>
            <a:r>
              <a:rPr lang="en-US" dirty="0">
                <a:solidFill>
                  <a:srgbClr val="000000"/>
                </a:solidFill>
                <a:ea typeface="+mn-lt"/>
                <a:cs typeface="+mn-lt"/>
              </a:rPr>
              <a:t> and retrieved more easily.</a:t>
            </a:r>
            <a:endParaRPr lang="en-US" dirty="0"/>
          </a:p>
          <a:p>
            <a:r>
              <a:rPr lang="en-US" b="1" dirty="0">
                <a:solidFill>
                  <a:srgbClr val="0810FC"/>
                </a:solidFill>
                <a:ea typeface="+mn-lt"/>
                <a:cs typeface="+mn-lt"/>
              </a:rPr>
              <a:t>Hope is learned</a:t>
            </a:r>
            <a:r>
              <a:rPr lang="en-US" dirty="0">
                <a:solidFill>
                  <a:srgbClr val="000000"/>
                </a:solidFill>
                <a:ea typeface="+mn-lt"/>
                <a:cs typeface="+mn-lt"/>
              </a:rPr>
              <a:t>; </a:t>
            </a:r>
            <a:r>
              <a:rPr lang="en-US" b="1" dirty="0">
                <a:solidFill>
                  <a:srgbClr val="FF0000"/>
                </a:solidFill>
                <a:ea typeface="+mn-lt"/>
                <a:cs typeface="+mn-lt"/>
              </a:rPr>
              <a:t>fear is an instinct.</a:t>
            </a:r>
          </a:p>
          <a:p>
            <a:pPr marL="0" indent="0">
              <a:buNone/>
            </a:pPr>
            <a:endParaRPr lang="en-US" sz="1200" b="1" dirty="0">
              <a:solidFill>
                <a:srgbClr val="FF0000"/>
              </a:solidFill>
              <a:ea typeface="+mn-lt"/>
              <a:cs typeface="+mn-lt"/>
            </a:endParaRPr>
          </a:p>
          <a:p>
            <a:pPr marL="0">
              <a:spcBef>
                <a:spcPts val="0"/>
              </a:spcBef>
              <a:buNone/>
            </a:pPr>
            <a:r>
              <a:rPr lang="en-US" b="1" dirty="0">
                <a:ea typeface="+mn-lt"/>
                <a:cs typeface="+mn-lt"/>
              </a:rPr>
              <a:t>This means</a:t>
            </a:r>
            <a:r>
              <a:rPr lang="en-US" b="1" dirty="0">
                <a:solidFill>
                  <a:srgbClr val="0810FC"/>
                </a:solidFill>
                <a:ea typeface="+mn-lt"/>
                <a:cs typeface="+mn-lt"/>
              </a:rPr>
              <a:t> </a:t>
            </a:r>
            <a:r>
              <a:rPr lang="en-US" b="1" dirty="0">
                <a:solidFill>
                  <a:srgbClr val="FF0000"/>
                </a:solidFill>
                <a:ea typeface="+mn-lt"/>
                <a:cs typeface="+mn-lt"/>
              </a:rPr>
              <a:t>the “natural” environment inside us tilts toward fear</a:t>
            </a:r>
            <a:r>
              <a:rPr lang="en-US" b="1" dirty="0">
                <a:solidFill>
                  <a:srgbClr val="0810FC"/>
                </a:solidFill>
                <a:ea typeface="+mn-lt"/>
                <a:cs typeface="+mn-lt"/>
              </a:rPr>
              <a:t> unless something can re-teach us.</a:t>
            </a:r>
            <a:endParaRPr lang="en-US" b="1" dirty="0">
              <a:solidFill>
                <a:srgbClr val="0810FC"/>
              </a:solidFill>
              <a:ea typeface="Calibri"/>
              <a:cs typeface="Calibri"/>
            </a:endParaRPr>
          </a:p>
          <a:p>
            <a:pPr>
              <a:buNone/>
            </a:pPr>
            <a:endParaRPr lang="en-US" b="1" dirty="0">
              <a:solidFill>
                <a:srgbClr val="000000"/>
              </a:solidFill>
              <a:ea typeface="Calibri"/>
              <a:cs typeface="Calibri"/>
            </a:endParaRPr>
          </a:p>
        </p:txBody>
      </p:sp>
      <p:sp>
        <p:nvSpPr>
          <p:cNvPr id="2" name="TextBox 1">
            <a:extLst>
              <a:ext uri="{FF2B5EF4-FFF2-40B4-BE49-F238E27FC236}">
                <a16:creationId xmlns:a16="http://schemas.microsoft.com/office/drawing/2014/main" id="{2FD1ED7E-3781-86F3-2939-35945D1020D4}"/>
              </a:ext>
            </a:extLst>
          </p:cNvPr>
          <p:cNvSpPr txBox="1"/>
          <p:nvPr/>
        </p:nvSpPr>
        <p:spPr>
          <a:xfrm>
            <a:off x="374408" y="131461"/>
            <a:ext cx="8402934"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4000" b="1" dirty="0">
              <a:ea typeface="Calibri"/>
              <a:cs typeface="Calibri"/>
            </a:endParaRPr>
          </a:p>
          <a:p>
            <a:endParaRPr lang="en-US" sz="4000" b="1" dirty="0">
              <a:ea typeface="Calibri"/>
              <a:cs typeface="Calibri"/>
            </a:endParaRPr>
          </a:p>
          <a:p>
            <a:endParaRPr lang="en-US" sz="4000" dirty="0">
              <a:ea typeface="+mn-lt"/>
              <a:cs typeface="+mn-lt"/>
            </a:endParaRPr>
          </a:p>
        </p:txBody>
      </p:sp>
      <p:sp>
        <p:nvSpPr>
          <p:cNvPr id="4" name="TextBox 3">
            <a:extLst>
              <a:ext uri="{FF2B5EF4-FFF2-40B4-BE49-F238E27FC236}">
                <a16:creationId xmlns:a16="http://schemas.microsoft.com/office/drawing/2014/main" id="{9030BAEA-4128-ADF4-4408-DB7C02CD133D}"/>
              </a:ext>
            </a:extLst>
          </p:cNvPr>
          <p:cNvSpPr txBox="1"/>
          <p:nvPr/>
        </p:nvSpPr>
        <p:spPr>
          <a:xfrm>
            <a:off x="1912189" y="136585"/>
            <a:ext cx="4572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b="1" dirty="0">
              <a:ea typeface="Calibri"/>
              <a:cs typeface="Calibri"/>
            </a:endParaRPr>
          </a:p>
          <a:p>
            <a:pPr algn="ctr"/>
            <a:endParaRPr lang="en-US"/>
          </a:p>
        </p:txBody>
      </p:sp>
    </p:spTree>
    <p:extLst>
      <p:ext uri="{BB962C8B-B14F-4D97-AF65-F5344CB8AC3E}">
        <p14:creationId xmlns:p14="http://schemas.microsoft.com/office/powerpoint/2010/main" val="3569392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50CE6-7C3D-D187-D1F8-909753E655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A38BD8-C4B0-9846-42EE-78860A71C872}"/>
              </a:ext>
            </a:extLst>
          </p:cNvPr>
          <p:cNvSpPr>
            <a:spLocks noGrp="1"/>
          </p:cNvSpPr>
          <p:nvPr>
            <p:ph idx="1"/>
          </p:nvPr>
        </p:nvSpPr>
        <p:spPr>
          <a:xfrm>
            <a:off x="0" y="0"/>
            <a:ext cx="9144000" cy="6858000"/>
          </a:xfrm>
        </p:spPr>
        <p:txBody>
          <a:bodyPr vert="horz" lIns="91440" tIns="45720" rIns="91440" bIns="45720" rtlCol="0" anchor="t">
            <a:normAutofit/>
          </a:bodyPr>
          <a:lstStyle/>
          <a:p>
            <a:pPr marL="0" indent="0">
              <a:buNone/>
            </a:pPr>
            <a:endParaRPr lang="en-US">
              <a:ea typeface="Calibri"/>
              <a:cs typeface="Calibri"/>
            </a:endParaRPr>
          </a:p>
          <a:p>
            <a:pPr marL="0" indent="0">
              <a:buNone/>
            </a:pPr>
            <a:endParaRPr/>
          </a:p>
        </p:txBody>
      </p:sp>
      <p:sp>
        <p:nvSpPr>
          <p:cNvPr id="2" name="TextBox 1">
            <a:extLst>
              <a:ext uri="{FF2B5EF4-FFF2-40B4-BE49-F238E27FC236}">
                <a16:creationId xmlns:a16="http://schemas.microsoft.com/office/drawing/2014/main" id="{0C4EDF7F-C572-C16B-50F3-C07F7F0D9594}"/>
              </a:ext>
            </a:extLst>
          </p:cNvPr>
          <p:cNvSpPr txBox="1"/>
          <p:nvPr/>
        </p:nvSpPr>
        <p:spPr>
          <a:xfrm>
            <a:off x="374408" y="131461"/>
            <a:ext cx="8402934"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4000" b="1" dirty="0">
              <a:ea typeface="Calibri"/>
              <a:cs typeface="Calibri"/>
            </a:endParaRPr>
          </a:p>
          <a:p>
            <a:endParaRPr lang="en-US" sz="4000" b="1" dirty="0">
              <a:ea typeface="Calibri"/>
              <a:cs typeface="Calibri"/>
            </a:endParaRPr>
          </a:p>
          <a:p>
            <a:endParaRPr lang="en-US" sz="4000" dirty="0">
              <a:ea typeface="+mn-lt"/>
              <a:cs typeface="+mn-lt"/>
            </a:endParaRPr>
          </a:p>
        </p:txBody>
      </p:sp>
      <p:sp>
        <p:nvSpPr>
          <p:cNvPr id="4" name="TextBox 1">
            <a:extLst>
              <a:ext uri="{FF2B5EF4-FFF2-40B4-BE49-F238E27FC236}">
                <a16:creationId xmlns:a16="http://schemas.microsoft.com/office/drawing/2014/main" id="{5C5BDB88-969A-FD09-E6BB-81CE0930AAAD}"/>
              </a:ext>
            </a:extLst>
          </p:cNvPr>
          <p:cNvSpPr txBox="1"/>
          <p:nvPr/>
        </p:nvSpPr>
        <p:spPr>
          <a:xfrm>
            <a:off x="371736" y="329315"/>
            <a:ext cx="8310674" cy="92333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5400" b="1" dirty="0">
                <a:ea typeface="Calibri"/>
                <a:cs typeface="Calibri"/>
              </a:rPr>
              <a:t>Can a person die from fear?</a:t>
            </a:r>
          </a:p>
        </p:txBody>
      </p:sp>
      <p:sp>
        <p:nvSpPr>
          <p:cNvPr id="6" name="TextBox 5">
            <a:extLst>
              <a:ext uri="{FF2B5EF4-FFF2-40B4-BE49-F238E27FC236}">
                <a16:creationId xmlns:a16="http://schemas.microsoft.com/office/drawing/2014/main" id="{4510AE21-97A7-FA46-D51C-EEE452D38DC1}"/>
              </a:ext>
            </a:extLst>
          </p:cNvPr>
          <p:cNvSpPr txBox="1"/>
          <p:nvPr/>
        </p:nvSpPr>
        <p:spPr>
          <a:xfrm>
            <a:off x="538086" y="2186880"/>
            <a:ext cx="8078611"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dirty="0">
                <a:ea typeface="+mn-lt"/>
                <a:cs typeface="+mn-lt"/>
              </a:rPr>
              <a:t>In </a:t>
            </a:r>
            <a:r>
              <a:rPr lang="en-US" sz="4400" b="1" dirty="0">
                <a:ea typeface="+mn-lt"/>
                <a:cs typeface="+mn-lt"/>
              </a:rPr>
              <a:t>Luke 21:26 </a:t>
            </a:r>
            <a:r>
              <a:rPr lang="en-US" sz="4400" dirty="0">
                <a:ea typeface="+mn-lt"/>
                <a:cs typeface="+mn-lt"/>
              </a:rPr>
              <a:t>Jesus gives one of many descriptions of the last days:</a:t>
            </a:r>
            <a:br>
              <a:rPr lang="en-US" sz="4400" b="1" dirty="0">
                <a:ea typeface="+mn-lt"/>
                <a:cs typeface="+mn-lt"/>
              </a:rPr>
            </a:br>
            <a:r>
              <a:rPr lang="en-US" sz="4400" b="1" dirty="0">
                <a:solidFill>
                  <a:srgbClr val="FF0000"/>
                </a:solidFill>
                <a:ea typeface="+mn-lt"/>
                <a:cs typeface="+mn-lt"/>
              </a:rPr>
              <a:t> “</a:t>
            </a:r>
            <a:r>
              <a:rPr lang="en-US" sz="4400" b="1" i="1" dirty="0">
                <a:solidFill>
                  <a:srgbClr val="FF0000"/>
                </a:solidFill>
                <a:ea typeface="+mn-lt"/>
                <a:cs typeface="+mn-lt"/>
              </a:rPr>
              <a:t>Men’s hearts failing them for fear, </a:t>
            </a:r>
            <a:r>
              <a:rPr lang="en-US" sz="4400" b="1" i="1" dirty="0">
                <a:ea typeface="+mn-lt"/>
                <a:cs typeface="+mn-lt"/>
              </a:rPr>
              <a:t>and for looking after those things which are coming on the earth…</a:t>
            </a:r>
            <a:r>
              <a:rPr lang="en-US" sz="4400" b="1" dirty="0">
                <a:ea typeface="+mn-lt"/>
                <a:cs typeface="+mn-lt"/>
              </a:rPr>
              <a:t>”</a:t>
            </a:r>
            <a:endParaRPr lang="en-US" sz="4400" b="1" dirty="0">
              <a:ea typeface="Calibri"/>
              <a:cs typeface="Calibri"/>
            </a:endParaRPr>
          </a:p>
        </p:txBody>
      </p:sp>
    </p:spTree>
    <p:extLst>
      <p:ext uri="{BB962C8B-B14F-4D97-AF65-F5344CB8AC3E}">
        <p14:creationId xmlns:p14="http://schemas.microsoft.com/office/powerpoint/2010/main" val="1107161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06FBF-26B7-FC93-B32F-2D9F5D49449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00862C-8577-C73D-1204-3730C3D656D7}"/>
              </a:ext>
            </a:extLst>
          </p:cNvPr>
          <p:cNvSpPr>
            <a:spLocks noGrp="1"/>
          </p:cNvSpPr>
          <p:nvPr>
            <p:ph idx="1"/>
          </p:nvPr>
        </p:nvSpPr>
        <p:spPr>
          <a:xfrm>
            <a:off x="0" y="0"/>
            <a:ext cx="9144000" cy="6858000"/>
          </a:xfrm>
        </p:spPr>
        <p:txBody>
          <a:bodyPr vert="horz" lIns="91440" tIns="45720" rIns="91440" bIns="45720" rtlCol="0" anchor="t">
            <a:normAutofit/>
          </a:bodyPr>
          <a:lstStyle/>
          <a:p>
            <a:pPr marL="0" indent="0">
              <a:buNone/>
            </a:pPr>
            <a:endParaRPr lang="en-US">
              <a:ea typeface="Calibri"/>
              <a:cs typeface="Calibri"/>
            </a:endParaRPr>
          </a:p>
          <a:p>
            <a:pPr marL="0" indent="0">
              <a:buNone/>
            </a:pPr>
            <a:endParaRPr/>
          </a:p>
        </p:txBody>
      </p:sp>
      <p:sp>
        <p:nvSpPr>
          <p:cNvPr id="2" name="TextBox 1">
            <a:extLst>
              <a:ext uri="{FF2B5EF4-FFF2-40B4-BE49-F238E27FC236}">
                <a16:creationId xmlns:a16="http://schemas.microsoft.com/office/drawing/2014/main" id="{FC11C53F-B86A-610F-E998-C1D1DF9DEF91}"/>
              </a:ext>
            </a:extLst>
          </p:cNvPr>
          <p:cNvSpPr txBox="1"/>
          <p:nvPr/>
        </p:nvSpPr>
        <p:spPr>
          <a:xfrm>
            <a:off x="374408" y="131461"/>
            <a:ext cx="8402934"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4000" b="1" dirty="0">
              <a:ea typeface="Calibri"/>
              <a:cs typeface="Calibri"/>
            </a:endParaRPr>
          </a:p>
          <a:p>
            <a:endParaRPr lang="en-US" sz="4000" b="1" dirty="0">
              <a:ea typeface="Calibri"/>
              <a:cs typeface="Calibri"/>
            </a:endParaRPr>
          </a:p>
          <a:p>
            <a:endParaRPr lang="en-US" sz="4000" dirty="0">
              <a:ea typeface="+mn-lt"/>
              <a:cs typeface="+mn-lt"/>
            </a:endParaRPr>
          </a:p>
        </p:txBody>
      </p:sp>
      <p:sp>
        <p:nvSpPr>
          <p:cNvPr id="6" name="TextBox 5">
            <a:extLst>
              <a:ext uri="{FF2B5EF4-FFF2-40B4-BE49-F238E27FC236}">
                <a16:creationId xmlns:a16="http://schemas.microsoft.com/office/drawing/2014/main" id="{1839C67A-6AC7-4886-C5CA-A1D5E05E927D}"/>
              </a:ext>
            </a:extLst>
          </p:cNvPr>
          <p:cNvSpPr txBox="1"/>
          <p:nvPr/>
        </p:nvSpPr>
        <p:spPr>
          <a:xfrm>
            <a:off x="365558" y="15900"/>
            <a:ext cx="8553063" cy="68634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dirty="0">
                <a:solidFill>
                  <a:srgbClr val="FF0000"/>
                </a:solidFill>
                <a:ea typeface="+mn-lt"/>
                <a:cs typeface="+mn-lt"/>
              </a:rPr>
              <a:t> </a:t>
            </a:r>
            <a:r>
              <a:rPr lang="en-US" sz="4400" dirty="0">
                <a:ea typeface="+mn-lt"/>
                <a:cs typeface="+mn-lt"/>
              </a:rPr>
              <a:t>The key phrase in </a:t>
            </a:r>
            <a:r>
              <a:rPr lang="en-US" sz="4400" b="1" dirty="0">
                <a:ea typeface="+mn-lt"/>
                <a:cs typeface="+mn-lt"/>
              </a:rPr>
              <a:t>Luke 21:26</a:t>
            </a:r>
            <a:r>
              <a:rPr lang="en-US" sz="4400" dirty="0">
                <a:ea typeface="+mn-lt"/>
                <a:cs typeface="+mn-lt"/>
              </a:rPr>
              <a:t>:</a:t>
            </a:r>
            <a:endParaRPr lang="en-US" sz="4400" b="1" dirty="0">
              <a:ea typeface="Calibri"/>
              <a:cs typeface="Calibri"/>
            </a:endParaRPr>
          </a:p>
          <a:p>
            <a:r>
              <a:rPr lang="en-US" sz="4400" b="1" dirty="0">
                <a:solidFill>
                  <a:srgbClr val="FF0000"/>
                </a:solidFill>
                <a:ea typeface="+mn-lt"/>
                <a:cs typeface="+mn-lt"/>
              </a:rPr>
              <a:t>"hearts failing them for fear"</a:t>
            </a:r>
            <a:br>
              <a:rPr lang="en-US" sz="4400" b="1" dirty="0">
                <a:solidFill>
                  <a:srgbClr val="FF0000"/>
                </a:solidFill>
                <a:ea typeface="+mn-lt"/>
                <a:cs typeface="+mn-lt"/>
              </a:rPr>
            </a:br>
            <a:r>
              <a:rPr lang="en-US" sz="4400" b="1" dirty="0">
                <a:ea typeface="+mn-lt"/>
                <a:cs typeface="+mn-lt"/>
              </a:rPr>
              <a:t> The Greek Literally means: </a:t>
            </a:r>
            <a:endParaRPr lang="en-US" dirty="0">
              <a:ea typeface="+mn-lt"/>
              <a:cs typeface="+mn-lt"/>
            </a:endParaRPr>
          </a:p>
          <a:p>
            <a:r>
              <a:rPr lang="en-US" sz="4400" b="1" dirty="0">
                <a:ea typeface="+mn-lt"/>
                <a:cs typeface="+mn-lt"/>
              </a:rPr>
              <a:t>“to stop breathing,” “to expire,” “to faint away,” to die from shock, terror, or panic</a:t>
            </a:r>
            <a:endParaRPr lang="en-US">
              <a:ea typeface="Calibri"/>
              <a:cs typeface="Calibri"/>
            </a:endParaRPr>
          </a:p>
          <a:p>
            <a:br>
              <a:rPr lang="en-US" sz="4400" dirty="0">
                <a:ea typeface="+mn-lt"/>
                <a:cs typeface="+mn-lt"/>
              </a:rPr>
            </a:br>
            <a:r>
              <a:rPr lang="en-US" sz="4400" dirty="0">
                <a:ea typeface="+mn-lt"/>
                <a:cs typeface="+mn-lt"/>
              </a:rPr>
              <a:t>This isn’t metaphorical anxiety — it is </a:t>
            </a:r>
            <a:r>
              <a:rPr lang="en-US" sz="4400" b="1" dirty="0">
                <a:solidFill>
                  <a:srgbClr val="FF0000"/>
                </a:solidFill>
                <a:ea typeface="+mn-lt"/>
                <a:cs typeface="+mn-lt"/>
              </a:rPr>
              <a:t>physical collapse caused by fear</a:t>
            </a:r>
            <a:r>
              <a:rPr lang="en-US" sz="4400" dirty="0">
                <a:ea typeface="+mn-lt"/>
                <a:cs typeface="+mn-lt"/>
              </a:rPr>
              <a:t>.</a:t>
            </a:r>
            <a:endParaRPr lang="en-US">
              <a:ea typeface="Calibri"/>
              <a:cs typeface="Calibri"/>
            </a:endParaRPr>
          </a:p>
          <a:p>
            <a:endParaRPr lang="en-US" sz="4400" b="1" i="1" dirty="0">
              <a:ea typeface="Calibri"/>
              <a:cs typeface="Calibri"/>
            </a:endParaRPr>
          </a:p>
        </p:txBody>
      </p:sp>
    </p:spTree>
    <p:extLst>
      <p:ext uri="{BB962C8B-B14F-4D97-AF65-F5344CB8AC3E}">
        <p14:creationId xmlns:p14="http://schemas.microsoft.com/office/powerpoint/2010/main" val="252235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1946A-0AE6-0BE3-2E7F-C1F0D2D1574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1C6531-7D8B-CA9A-E4A9-ED1653165958}"/>
              </a:ext>
            </a:extLst>
          </p:cNvPr>
          <p:cNvSpPr>
            <a:spLocks noGrp="1"/>
          </p:cNvSpPr>
          <p:nvPr>
            <p:ph idx="1"/>
          </p:nvPr>
        </p:nvSpPr>
        <p:spPr>
          <a:xfrm>
            <a:off x="0" y="0"/>
            <a:ext cx="9144000" cy="6858000"/>
          </a:xfrm>
        </p:spPr>
        <p:txBody>
          <a:bodyPr vert="horz" lIns="91440" tIns="45720" rIns="91440" bIns="45720" rtlCol="0" anchor="t">
            <a:normAutofit/>
          </a:bodyPr>
          <a:lstStyle/>
          <a:p>
            <a:pPr marL="0" indent="0">
              <a:buNone/>
            </a:pPr>
            <a:endParaRPr lang="en-US">
              <a:ea typeface="Calibri"/>
              <a:cs typeface="Calibri"/>
            </a:endParaRPr>
          </a:p>
          <a:p>
            <a:pPr marL="0" indent="0">
              <a:buNone/>
            </a:pPr>
            <a:endParaRPr/>
          </a:p>
        </p:txBody>
      </p:sp>
      <p:sp>
        <p:nvSpPr>
          <p:cNvPr id="2" name="TextBox 1">
            <a:extLst>
              <a:ext uri="{FF2B5EF4-FFF2-40B4-BE49-F238E27FC236}">
                <a16:creationId xmlns:a16="http://schemas.microsoft.com/office/drawing/2014/main" id="{35B40FAE-1379-6677-06CE-7E4995635687}"/>
              </a:ext>
            </a:extLst>
          </p:cNvPr>
          <p:cNvSpPr txBox="1"/>
          <p:nvPr/>
        </p:nvSpPr>
        <p:spPr>
          <a:xfrm>
            <a:off x="128795" y="416125"/>
            <a:ext cx="8872033"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dirty="0">
                <a:latin typeface="Calibri"/>
                <a:ea typeface="Calibri"/>
                <a:cs typeface="Calibri"/>
              </a:rPr>
              <a:t>The verse in Luke 21 is looking into the future, but </a:t>
            </a:r>
            <a:endParaRPr lang="en-US" sz="4800" dirty="0">
              <a:solidFill>
                <a:srgbClr val="444444"/>
              </a:solidFill>
              <a:latin typeface="Calibri"/>
              <a:ea typeface="Calibri"/>
              <a:cs typeface="Calibri"/>
            </a:endParaRPr>
          </a:p>
          <a:p>
            <a:endParaRPr lang="en-US" sz="4800" b="1" dirty="0">
              <a:latin typeface="Calibri"/>
              <a:ea typeface="Calibri"/>
              <a:cs typeface="Calibri"/>
            </a:endParaRPr>
          </a:p>
          <a:p>
            <a:r>
              <a:rPr lang="en-US" sz="5400" b="1" dirty="0">
                <a:solidFill>
                  <a:srgbClr val="0810FC"/>
                </a:solidFill>
                <a:latin typeface="Calibri"/>
                <a:ea typeface="Calibri"/>
                <a:cs typeface="Calibri"/>
              </a:rPr>
              <a:t>Do people die from fear now?</a:t>
            </a:r>
            <a:r>
              <a:rPr lang="en-US" sz="5400" b="1" dirty="0">
                <a:latin typeface="Calibri"/>
                <a:ea typeface="Calibri"/>
                <a:cs typeface="Calibri"/>
              </a:rPr>
              <a:t> </a:t>
            </a:r>
            <a:endParaRPr lang="en-US" sz="5400" dirty="0">
              <a:solidFill>
                <a:srgbClr val="444444"/>
              </a:solidFill>
              <a:latin typeface="Calibri"/>
              <a:ea typeface="Calibri"/>
              <a:cs typeface="Calibri"/>
            </a:endParaRPr>
          </a:p>
          <a:p>
            <a:endParaRPr lang="en-US" sz="4800" dirty="0">
              <a:solidFill>
                <a:srgbClr val="444444"/>
              </a:solidFill>
              <a:latin typeface="Calibri"/>
              <a:ea typeface="Calibri"/>
              <a:cs typeface="Calibri"/>
            </a:endParaRPr>
          </a:p>
          <a:p>
            <a:r>
              <a:rPr lang="en-US" sz="4800" dirty="0">
                <a:latin typeface="Calibri"/>
                <a:ea typeface="Calibri"/>
                <a:cs typeface="Calibri"/>
              </a:rPr>
              <a:t>This will be the starting point of the first study we'll look at.</a:t>
            </a:r>
          </a:p>
          <a:p>
            <a:pPr algn="ctr"/>
            <a:endParaRPr lang="en-US">
              <a:ea typeface="Calibri"/>
              <a:cs typeface="Calibri"/>
            </a:endParaRPr>
          </a:p>
        </p:txBody>
      </p:sp>
    </p:spTree>
    <p:extLst>
      <p:ext uri="{BB962C8B-B14F-4D97-AF65-F5344CB8AC3E}">
        <p14:creationId xmlns:p14="http://schemas.microsoft.com/office/powerpoint/2010/main" val="2332524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16E4E-96C6-89F6-B685-9224C7642E2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38AD30-B1E4-389A-E84A-9506FFDA9003}"/>
              </a:ext>
            </a:extLst>
          </p:cNvPr>
          <p:cNvSpPr>
            <a:spLocks noGrp="1"/>
          </p:cNvSpPr>
          <p:nvPr>
            <p:ph idx="1"/>
          </p:nvPr>
        </p:nvSpPr>
        <p:spPr>
          <a:xfrm>
            <a:off x="0" y="0"/>
            <a:ext cx="9144000" cy="6858000"/>
          </a:xfrm>
        </p:spPr>
        <p:txBody>
          <a:bodyPr vert="horz" lIns="91440" tIns="45720" rIns="91440" bIns="45720" rtlCol="0" anchor="t">
            <a:normAutofit/>
          </a:bodyPr>
          <a:lstStyle/>
          <a:p>
            <a:pPr marL="0" indent="0">
              <a:buNone/>
            </a:pPr>
            <a:endParaRPr lang="en-US">
              <a:ea typeface="Calibri"/>
              <a:cs typeface="Calibri"/>
            </a:endParaRPr>
          </a:p>
          <a:p>
            <a:pPr marL="0" indent="0">
              <a:buNone/>
            </a:pPr>
            <a:endParaRPr/>
          </a:p>
        </p:txBody>
      </p:sp>
      <p:sp>
        <p:nvSpPr>
          <p:cNvPr id="2" name="TextBox 1">
            <a:extLst>
              <a:ext uri="{FF2B5EF4-FFF2-40B4-BE49-F238E27FC236}">
                <a16:creationId xmlns:a16="http://schemas.microsoft.com/office/drawing/2014/main" id="{32286C8D-073B-B684-2CAD-E1AA783EF453}"/>
              </a:ext>
            </a:extLst>
          </p:cNvPr>
          <p:cNvSpPr txBox="1"/>
          <p:nvPr/>
        </p:nvSpPr>
        <p:spPr>
          <a:xfrm>
            <a:off x="374408" y="131461"/>
            <a:ext cx="8402934" cy="62478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ea typeface="Calibri"/>
                <a:cs typeface="Calibri"/>
              </a:rPr>
              <a:t>There are many modern-day examples of people dying from fear in cultures and religions that practice something called: </a:t>
            </a:r>
            <a:r>
              <a:rPr lang="en-US" sz="4000" b="1" dirty="0">
                <a:solidFill>
                  <a:srgbClr val="0810FC"/>
                </a:solidFill>
              </a:rPr>
              <a:t>Malefic Magic</a:t>
            </a:r>
            <a:endParaRPr lang="en-US" sz="4000" b="1" dirty="0">
              <a:solidFill>
                <a:srgbClr val="0810FC"/>
              </a:solidFill>
              <a:ea typeface="Calibri"/>
              <a:cs typeface="Calibri"/>
            </a:endParaRPr>
          </a:p>
          <a:p>
            <a:endParaRPr lang="en-US" sz="4000" dirty="0">
              <a:ea typeface="Calibri"/>
              <a:cs typeface="Calibri"/>
            </a:endParaRPr>
          </a:p>
          <a:p>
            <a:r>
              <a:rPr lang="en-US" sz="4000" dirty="0">
                <a:ea typeface="+mn-lt"/>
                <a:cs typeface="+mn-lt"/>
              </a:rPr>
              <a:t>The term means:</a:t>
            </a:r>
            <a:br>
              <a:rPr lang="en-US" sz="4000" dirty="0">
                <a:ea typeface="+mn-lt"/>
                <a:cs typeface="+mn-lt"/>
              </a:rPr>
            </a:br>
            <a:r>
              <a:rPr lang="en-US" sz="4000" b="1" dirty="0">
                <a:solidFill>
                  <a:srgbClr val="0810FC"/>
                </a:solidFill>
                <a:ea typeface="+mn-lt"/>
                <a:cs typeface="+mn-lt"/>
              </a:rPr>
              <a:t>“rituals intended to cause harm through spiritual means.”</a:t>
            </a:r>
            <a:endParaRPr lang="en-US" sz="4000" dirty="0">
              <a:solidFill>
                <a:srgbClr val="0810FC"/>
              </a:solidFill>
              <a:ea typeface="Calibri"/>
              <a:cs typeface="Calibri"/>
            </a:endParaRPr>
          </a:p>
          <a:p>
            <a:endParaRPr lang="en-US" sz="4000" b="1" dirty="0">
              <a:ea typeface="Calibri"/>
              <a:cs typeface="Calibri"/>
            </a:endParaRPr>
          </a:p>
          <a:p>
            <a:endParaRPr lang="en-US" sz="4000" dirty="0">
              <a:ea typeface="+mn-lt"/>
              <a:cs typeface="+mn-lt"/>
            </a:endParaRPr>
          </a:p>
        </p:txBody>
      </p:sp>
    </p:spTree>
    <p:extLst>
      <p:ext uri="{BB962C8B-B14F-4D97-AF65-F5344CB8AC3E}">
        <p14:creationId xmlns:p14="http://schemas.microsoft.com/office/powerpoint/2010/main" val="650713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C5701622-C270-FDB8-E14E-344E43456D13}"/>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80F1D3-7650-4307-A001-0163AD371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1" descr="A person holding her head">
            <a:extLst>
              <a:ext uri="{FF2B5EF4-FFF2-40B4-BE49-F238E27FC236}">
                <a16:creationId xmlns:a16="http://schemas.microsoft.com/office/drawing/2014/main" id="{D358CA79-2D77-837A-5A43-918FC595C62E}"/>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2000" contrast="4000"/>
                    </a14:imgEffect>
                  </a14:imgLayer>
                </a14:imgProps>
              </a:ext>
            </a:extLst>
          </a:blip>
          <a:srcRect l="9924" r="29675" b="2"/>
          <a:stretch>
            <a:fillRect/>
          </a:stretch>
        </p:blipFill>
        <p:spPr>
          <a:xfrm>
            <a:off x="2282738" y="253549"/>
            <a:ext cx="6713555" cy="6075306"/>
          </a:xfrm>
          <a:custGeom>
            <a:avLst/>
            <a:gdLst/>
            <a:ahLst/>
            <a:cxnLst/>
            <a:rect l="l" t="t" r="r" b="b"/>
            <a:pathLst>
              <a:path w="8678780" h="5873097">
                <a:moveTo>
                  <a:pt x="1379513" y="25"/>
                </a:moveTo>
                <a:cubicBezTo>
                  <a:pt x="1399326" y="458"/>
                  <a:pt x="1419819" y="6516"/>
                  <a:pt x="1438386" y="8439"/>
                </a:cubicBezTo>
                <a:cubicBezTo>
                  <a:pt x="1848256" y="51517"/>
                  <a:pt x="2258124" y="98056"/>
                  <a:pt x="2668443" y="139209"/>
                </a:cubicBezTo>
                <a:cubicBezTo>
                  <a:pt x="3052045" y="177671"/>
                  <a:pt x="3438361" y="186516"/>
                  <a:pt x="3823773" y="206516"/>
                </a:cubicBezTo>
                <a:cubicBezTo>
                  <a:pt x="4290252" y="230748"/>
                  <a:pt x="4755825" y="264980"/>
                  <a:pt x="5219588" y="318825"/>
                </a:cubicBezTo>
                <a:cubicBezTo>
                  <a:pt x="5541595" y="356518"/>
                  <a:pt x="5866772" y="382670"/>
                  <a:pt x="6193307" y="352672"/>
                </a:cubicBezTo>
                <a:cubicBezTo>
                  <a:pt x="6209610" y="351131"/>
                  <a:pt x="6228180" y="346134"/>
                  <a:pt x="6241767" y="351131"/>
                </a:cubicBezTo>
                <a:cubicBezTo>
                  <a:pt x="6400280" y="407287"/>
                  <a:pt x="6573284" y="366901"/>
                  <a:pt x="6737683" y="402287"/>
                </a:cubicBezTo>
                <a:cubicBezTo>
                  <a:pt x="6695564" y="538826"/>
                  <a:pt x="6514862" y="527670"/>
                  <a:pt x="6412962" y="622288"/>
                </a:cubicBezTo>
                <a:cubicBezTo>
                  <a:pt x="6579172" y="659979"/>
                  <a:pt x="6728627" y="698057"/>
                  <a:pt x="6880346" y="726518"/>
                </a:cubicBezTo>
                <a:cubicBezTo>
                  <a:pt x="7041122" y="756519"/>
                  <a:pt x="7177442" y="837673"/>
                  <a:pt x="7334594" y="873826"/>
                </a:cubicBezTo>
                <a:cubicBezTo>
                  <a:pt x="7368112" y="881518"/>
                  <a:pt x="7408419" y="908442"/>
                  <a:pt x="7420192" y="934596"/>
                </a:cubicBezTo>
                <a:cubicBezTo>
                  <a:pt x="7458235" y="1019211"/>
                  <a:pt x="8217735" y="1256521"/>
                  <a:pt x="8128063" y="1331904"/>
                </a:cubicBezTo>
                <a:cubicBezTo>
                  <a:pt x="8090926" y="1363059"/>
                  <a:pt x="8042918" y="1385367"/>
                  <a:pt x="7992648" y="1416136"/>
                </a:cubicBezTo>
                <a:cubicBezTo>
                  <a:pt x="8068283" y="1474214"/>
                  <a:pt x="8153426" y="1499598"/>
                  <a:pt x="8244004" y="1516906"/>
                </a:cubicBezTo>
                <a:cubicBezTo>
                  <a:pt x="8271178" y="1522290"/>
                  <a:pt x="8297900" y="1533059"/>
                  <a:pt x="8300615" y="1559214"/>
                </a:cubicBezTo>
                <a:cubicBezTo>
                  <a:pt x="8303332" y="1586521"/>
                  <a:pt x="8275706" y="1597289"/>
                  <a:pt x="8252610" y="1609983"/>
                </a:cubicBezTo>
                <a:cubicBezTo>
                  <a:pt x="8220454" y="1627674"/>
                  <a:pt x="8189205" y="1643059"/>
                  <a:pt x="8148444" y="1645368"/>
                </a:cubicBezTo>
                <a:cubicBezTo>
                  <a:pt x="8081415" y="1648828"/>
                  <a:pt x="8049262" y="1698059"/>
                  <a:pt x="8010314" y="1734983"/>
                </a:cubicBezTo>
                <a:cubicBezTo>
                  <a:pt x="7988574" y="1755753"/>
                  <a:pt x="7977704" y="1797675"/>
                  <a:pt x="8015746" y="1804984"/>
                </a:cubicBezTo>
                <a:cubicBezTo>
                  <a:pt x="8107232" y="1822675"/>
                  <a:pt x="8099984" y="1873831"/>
                  <a:pt x="8097722" y="1931908"/>
                </a:cubicBezTo>
                <a:cubicBezTo>
                  <a:pt x="8094550" y="2003830"/>
                  <a:pt x="8040654" y="2036908"/>
                  <a:pt x="7974534" y="2064601"/>
                </a:cubicBezTo>
                <a:cubicBezTo>
                  <a:pt x="7951888" y="2074215"/>
                  <a:pt x="7919734" y="2073829"/>
                  <a:pt x="7911128" y="2103831"/>
                </a:cubicBezTo>
                <a:cubicBezTo>
                  <a:pt x="7948266" y="2132293"/>
                  <a:pt x="7993555" y="2109215"/>
                  <a:pt x="8033411" y="2117292"/>
                </a:cubicBezTo>
                <a:cubicBezTo>
                  <a:pt x="8066471" y="2123831"/>
                  <a:pt x="8121271" y="2120370"/>
                  <a:pt x="8075982" y="2172677"/>
                </a:cubicBezTo>
                <a:cubicBezTo>
                  <a:pt x="8062847" y="2187676"/>
                  <a:pt x="8078246" y="2199215"/>
                  <a:pt x="8095004" y="2200369"/>
                </a:cubicBezTo>
                <a:cubicBezTo>
                  <a:pt x="8229060" y="2212293"/>
                  <a:pt x="8167466" y="2318063"/>
                  <a:pt x="8210492" y="2373833"/>
                </a:cubicBezTo>
                <a:cubicBezTo>
                  <a:pt x="8222264" y="2389215"/>
                  <a:pt x="8209584" y="2415754"/>
                  <a:pt x="8191016" y="2422293"/>
                </a:cubicBezTo>
                <a:cubicBezTo>
                  <a:pt x="8072357" y="2465372"/>
                  <a:pt x="8056054" y="2568063"/>
                  <a:pt x="7998536" y="2656525"/>
                </a:cubicBezTo>
                <a:cubicBezTo>
                  <a:pt x="8061036" y="2691525"/>
                  <a:pt x="8135764" y="2699217"/>
                  <a:pt x="8203244" y="2721909"/>
                </a:cubicBezTo>
                <a:cubicBezTo>
                  <a:pt x="8273442" y="2745756"/>
                  <a:pt x="8273442" y="2763447"/>
                  <a:pt x="8215472" y="2832678"/>
                </a:cubicBezTo>
                <a:cubicBezTo>
                  <a:pt x="8366284" y="2847680"/>
                  <a:pt x="8366284" y="2847680"/>
                  <a:pt x="8319638" y="2956526"/>
                </a:cubicBezTo>
                <a:cubicBezTo>
                  <a:pt x="8445996" y="2966525"/>
                  <a:pt x="8529327" y="3018064"/>
                  <a:pt x="8548800" y="3130757"/>
                </a:cubicBezTo>
                <a:cubicBezTo>
                  <a:pt x="8558311" y="3185372"/>
                  <a:pt x="8615377" y="3211141"/>
                  <a:pt x="8678780" y="3247679"/>
                </a:cubicBezTo>
                <a:cubicBezTo>
                  <a:pt x="8599978" y="3283066"/>
                  <a:pt x="8546537" y="3356911"/>
                  <a:pt x="8454599" y="3278833"/>
                </a:cubicBezTo>
                <a:cubicBezTo>
                  <a:pt x="8421087" y="3250373"/>
                  <a:pt x="8424254" y="3286526"/>
                  <a:pt x="8419728" y="3296911"/>
                </a:cubicBezTo>
                <a:cubicBezTo>
                  <a:pt x="8408859" y="3322295"/>
                  <a:pt x="8431501" y="3339218"/>
                  <a:pt x="8446448" y="3358448"/>
                </a:cubicBezTo>
                <a:cubicBezTo>
                  <a:pt x="8460939" y="3377681"/>
                  <a:pt x="8478149" y="3398064"/>
                  <a:pt x="8482226" y="3419605"/>
                </a:cubicBezTo>
                <a:cubicBezTo>
                  <a:pt x="8484942" y="3434604"/>
                  <a:pt x="8471809" y="3456526"/>
                  <a:pt x="8457318" y="3467682"/>
                </a:cubicBezTo>
                <a:cubicBezTo>
                  <a:pt x="8381232" y="3526527"/>
                  <a:pt x="8426520" y="3658836"/>
                  <a:pt x="8282501" y="3675759"/>
                </a:cubicBezTo>
                <a:cubicBezTo>
                  <a:pt x="8217735" y="3683450"/>
                  <a:pt x="8186486" y="3731913"/>
                  <a:pt x="8138932" y="3758451"/>
                </a:cubicBezTo>
                <a:cubicBezTo>
                  <a:pt x="7973628" y="3851144"/>
                  <a:pt x="7863120" y="3970376"/>
                  <a:pt x="7811946" y="4134221"/>
                </a:cubicBezTo>
                <a:cubicBezTo>
                  <a:pt x="7797906" y="4179605"/>
                  <a:pt x="7744010" y="4216145"/>
                  <a:pt x="7709139" y="4256145"/>
                </a:cubicBezTo>
                <a:cubicBezTo>
                  <a:pt x="7725896" y="4285376"/>
                  <a:pt x="7817379" y="4222298"/>
                  <a:pt x="7785224" y="4299221"/>
                </a:cubicBezTo>
                <a:cubicBezTo>
                  <a:pt x="7760768" y="4356915"/>
                  <a:pt x="7698269" y="4392684"/>
                  <a:pt x="7639392" y="4426916"/>
                </a:cubicBezTo>
                <a:cubicBezTo>
                  <a:pt x="7572364" y="4465762"/>
                  <a:pt x="7498091" y="4496914"/>
                  <a:pt x="7467746" y="4568838"/>
                </a:cubicBezTo>
                <a:cubicBezTo>
                  <a:pt x="7461405" y="4584223"/>
                  <a:pt x="7441025" y="4600376"/>
                  <a:pt x="7422910" y="4606531"/>
                </a:cubicBezTo>
                <a:cubicBezTo>
                  <a:pt x="6478176" y="5872304"/>
                  <a:pt x="4152572" y="5880765"/>
                  <a:pt x="3884462" y="5871919"/>
                </a:cubicBezTo>
                <a:cubicBezTo>
                  <a:pt x="3559738" y="5860765"/>
                  <a:pt x="3252674" y="5782688"/>
                  <a:pt x="2951503" y="5685381"/>
                </a:cubicBezTo>
                <a:cubicBezTo>
                  <a:pt x="2824239" y="5644226"/>
                  <a:pt x="2706035" y="5585765"/>
                  <a:pt x="2582393" y="5540381"/>
                </a:cubicBezTo>
                <a:cubicBezTo>
                  <a:pt x="2411654" y="5477686"/>
                  <a:pt x="2279862" y="5358071"/>
                  <a:pt x="2109575" y="5307686"/>
                </a:cubicBezTo>
                <a:cubicBezTo>
                  <a:pt x="1934305" y="5255763"/>
                  <a:pt x="1784398" y="5160762"/>
                  <a:pt x="1604145" y="5120379"/>
                </a:cubicBezTo>
                <a:cubicBezTo>
                  <a:pt x="1509040" y="5098840"/>
                  <a:pt x="1417102" y="5059994"/>
                  <a:pt x="1432046" y="4948840"/>
                </a:cubicBezTo>
                <a:cubicBezTo>
                  <a:pt x="1436123" y="4917301"/>
                  <a:pt x="1411214" y="4891532"/>
                  <a:pt x="1371813" y="4900763"/>
                </a:cubicBezTo>
                <a:cubicBezTo>
                  <a:pt x="1296633" y="4918071"/>
                  <a:pt x="1262665" y="4872300"/>
                  <a:pt x="1220998" y="4838069"/>
                </a:cubicBezTo>
                <a:cubicBezTo>
                  <a:pt x="1146725" y="4777302"/>
                  <a:pt x="1076074" y="4712685"/>
                  <a:pt x="957869" y="4702684"/>
                </a:cubicBezTo>
                <a:cubicBezTo>
                  <a:pt x="980512" y="4654991"/>
                  <a:pt x="1019009" y="4661916"/>
                  <a:pt x="1054336" y="4671915"/>
                </a:cubicBezTo>
                <a:cubicBezTo>
                  <a:pt x="1147177" y="4698070"/>
                  <a:pt x="1239115" y="4727684"/>
                  <a:pt x="1331957" y="4753839"/>
                </a:cubicBezTo>
                <a:cubicBezTo>
                  <a:pt x="1392645" y="4770763"/>
                  <a:pt x="1452881" y="4794609"/>
                  <a:pt x="1533949" y="4775761"/>
                </a:cubicBezTo>
                <a:cubicBezTo>
                  <a:pt x="1464202" y="4679607"/>
                  <a:pt x="1345545" y="4662300"/>
                  <a:pt x="1249533" y="4632685"/>
                </a:cubicBezTo>
                <a:cubicBezTo>
                  <a:pt x="1129515" y="4595378"/>
                  <a:pt x="1058865" y="4524991"/>
                  <a:pt x="974172" y="4446530"/>
                </a:cubicBezTo>
                <a:cubicBezTo>
                  <a:pt x="1062487" y="4427683"/>
                  <a:pt x="1117287" y="4485377"/>
                  <a:pt x="1186579" y="4482299"/>
                </a:cubicBezTo>
                <a:cubicBezTo>
                  <a:pt x="1190203" y="4472300"/>
                  <a:pt x="1196544" y="4457684"/>
                  <a:pt x="1195637" y="4457299"/>
                </a:cubicBezTo>
                <a:cubicBezTo>
                  <a:pt x="1082415" y="4414222"/>
                  <a:pt x="1029426" y="4333453"/>
                  <a:pt x="1011761" y="4235759"/>
                </a:cubicBezTo>
                <a:cubicBezTo>
                  <a:pt x="1002706" y="4185376"/>
                  <a:pt x="961492" y="4169607"/>
                  <a:pt x="920731" y="4146528"/>
                </a:cubicBezTo>
                <a:cubicBezTo>
                  <a:pt x="778522" y="4064606"/>
                  <a:pt x="628163" y="3990375"/>
                  <a:pt x="511316" y="3877683"/>
                </a:cubicBezTo>
                <a:cubicBezTo>
                  <a:pt x="646279" y="3892682"/>
                  <a:pt x="754521" y="3966143"/>
                  <a:pt x="899898" y="3997682"/>
                </a:cubicBezTo>
                <a:cubicBezTo>
                  <a:pt x="784411" y="3873836"/>
                  <a:pt x="634956" y="3811144"/>
                  <a:pt x="498636" y="3736143"/>
                </a:cubicBezTo>
                <a:cubicBezTo>
                  <a:pt x="436588" y="3701912"/>
                  <a:pt x="379073" y="3658065"/>
                  <a:pt x="303890" y="3639604"/>
                </a:cubicBezTo>
                <a:cubicBezTo>
                  <a:pt x="277170" y="3633065"/>
                  <a:pt x="233240" y="3619219"/>
                  <a:pt x="254527" y="3582680"/>
                </a:cubicBezTo>
                <a:cubicBezTo>
                  <a:pt x="272641" y="3552297"/>
                  <a:pt x="308419" y="3561526"/>
                  <a:pt x="341028" y="3570373"/>
                </a:cubicBezTo>
                <a:cubicBezTo>
                  <a:pt x="419378" y="3592297"/>
                  <a:pt x="500446" y="3592682"/>
                  <a:pt x="606424" y="3592297"/>
                </a:cubicBezTo>
                <a:cubicBezTo>
                  <a:pt x="517657" y="3491912"/>
                  <a:pt x="355067" y="3521913"/>
                  <a:pt x="278984" y="3416526"/>
                </a:cubicBezTo>
                <a:cubicBezTo>
                  <a:pt x="374088" y="3398064"/>
                  <a:pt x="447458" y="3436142"/>
                  <a:pt x="524452" y="3443448"/>
                </a:cubicBezTo>
                <a:cubicBezTo>
                  <a:pt x="594195" y="3449987"/>
                  <a:pt x="611405" y="3432296"/>
                  <a:pt x="595102" y="3374218"/>
                </a:cubicBezTo>
                <a:cubicBezTo>
                  <a:pt x="569741" y="3283833"/>
                  <a:pt x="607782" y="3237678"/>
                  <a:pt x="709231" y="3262295"/>
                </a:cubicBezTo>
                <a:cubicBezTo>
                  <a:pt x="803432" y="3285372"/>
                  <a:pt x="813394" y="3251526"/>
                  <a:pt x="788033" y="3199987"/>
                </a:cubicBezTo>
                <a:cubicBezTo>
                  <a:pt x="751802" y="3124988"/>
                  <a:pt x="793015" y="3066910"/>
                  <a:pt x="821094" y="3003833"/>
                </a:cubicBezTo>
                <a:cubicBezTo>
                  <a:pt x="864120" y="2907680"/>
                  <a:pt x="846003" y="2860755"/>
                  <a:pt x="753161" y="2789218"/>
                </a:cubicBezTo>
                <a:cubicBezTo>
                  <a:pt x="701080" y="2749216"/>
                  <a:pt x="644921" y="2715371"/>
                  <a:pt x="569285" y="2680756"/>
                </a:cubicBezTo>
                <a:cubicBezTo>
                  <a:pt x="743651" y="2661909"/>
                  <a:pt x="560683" y="2598448"/>
                  <a:pt x="622275" y="2558832"/>
                </a:cubicBezTo>
                <a:cubicBezTo>
                  <a:pt x="745462" y="2542678"/>
                  <a:pt x="846003" y="2668833"/>
                  <a:pt x="1013576" y="2632679"/>
                </a:cubicBezTo>
                <a:cubicBezTo>
                  <a:pt x="806602" y="2523446"/>
                  <a:pt x="577892" y="2487677"/>
                  <a:pt x="427984" y="2342293"/>
                </a:cubicBezTo>
                <a:cubicBezTo>
                  <a:pt x="462405" y="2309216"/>
                  <a:pt x="496823" y="2339985"/>
                  <a:pt x="526263" y="2327678"/>
                </a:cubicBezTo>
                <a:cubicBezTo>
                  <a:pt x="525356" y="2319985"/>
                  <a:pt x="527622" y="2308446"/>
                  <a:pt x="522186" y="2304986"/>
                </a:cubicBezTo>
                <a:cubicBezTo>
                  <a:pt x="410323" y="2225754"/>
                  <a:pt x="408509" y="2223831"/>
                  <a:pt x="528526" y="2165368"/>
                </a:cubicBezTo>
                <a:cubicBezTo>
                  <a:pt x="570645" y="2144984"/>
                  <a:pt x="567023" y="2126906"/>
                  <a:pt x="544832" y="2101138"/>
                </a:cubicBezTo>
                <a:cubicBezTo>
                  <a:pt x="528978" y="2083061"/>
                  <a:pt x="509957" y="2066906"/>
                  <a:pt x="519016" y="2027291"/>
                </a:cubicBezTo>
                <a:cubicBezTo>
                  <a:pt x="584685" y="2078062"/>
                  <a:pt x="902162" y="2061522"/>
                  <a:pt x="958321" y="2056137"/>
                </a:cubicBezTo>
                <a:cubicBezTo>
                  <a:pt x="1021272" y="2050369"/>
                  <a:pt x="1083319" y="2025753"/>
                  <a:pt x="1149440" y="2039214"/>
                </a:cubicBezTo>
                <a:cubicBezTo>
                  <a:pt x="1202430" y="2049985"/>
                  <a:pt x="1447897" y="2154215"/>
                  <a:pt x="1482772" y="2034599"/>
                </a:cubicBezTo>
                <a:cubicBezTo>
                  <a:pt x="1484583" y="2028831"/>
                  <a:pt x="1583765" y="2042293"/>
                  <a:pt x="1637208" y="2048831"/>
                </a:cubicBezTo>
                <a:cubicBezTo>
                  <a:pt x="1684309" y="2054216"/>
                  <a:pt x="1737297" y="2078062"/>
                  <a:pt x="1768999" y="2030369"/>
                </a:cubicBezTo>
                <a:cubicBezTo>
                  <a:pt x="1787568" y="2002293"/>
                  <a:pt x="1711030" y="1948062"/>
                  <a:pt x="1642642" y="1943445"/>
                </a:cubicBezTo>
                <a:cubicBezTo>
                  <a:pt x="1583312" y="1939214"/>
                  <a:pt x="1521266" y="1933060"/>
                  <a:pt x="1464655" y="1944599"/>
                </a:cubicBezTo>
                <a:cubicBezTo>
                  <a:pt x="1394911" y="1958446"/>
                  <a:pt x="1357322" y="1936138"/>
                  <a:pt x="1337846" y="1888061"/>
                </a:cubicBezTo>
                <a:cubicBezTo>
                  <a:pt x="1316106" y="1834985"/>
                  <a:pt x="1274439" y="1810368"/>
                  <a:pt x="1216924" y="1785752"/>
                </a:cubicBezTo>
                <a:cubicBezTo>
                  <a:pt x="1077431" y="1726138"/>
                  <a:pt x="943377" y="1657291"/>
                  <a:pt x="790299" y="1622676"/>
                </a:cubicBezTo>
                <a:cubicBezTo>
                  <a:pt x="759953" y="1615751"/>
                  <a:pt x="726441" y="1606521"/>
                  <a:pt x="712401" y="1560751"/>
                </a:cubicBezTo>
                <a:cubicBezTo>
                  <a:pt x="1126798" y="1629213"/>
                  <a:pt x="1504511" y="1807676"/>
                  <a:pt x="1932039" y="1797291"/>
                </a:cubicBezTo>
                <a:cubicBezTo>
                  <a:pt x="1815195" y="1740752"/>
                  <a:pt x="1679780" y="1737675"/>
                  <a:pt x="1555234" y="1698059"/>
                </a:cubicBezTo>
                <a:cubicBezTo>
                  <a:pt x="1643549" y="1668444"/>
                  <a:pt x="1726428" y="1699213"/>
                  <a:pt x="1810212" y="1716137"/>
                </a:cubicBezTo>
                <a:cubicBezTo>
                  <a:pt x="1880410" y="1729982"/>
                  <a:pt x="1943817" y="1732290"/>
                  <a:pt x="1951515" y="1649598"/>
                </a:cubicBezTo>
                <a:cubicBezTo>
                  <a:pt x="1948798" y="1644214"/>
                  <a:pt x="1949249" y="1637291"/>
                  <a:pt x="1949704" y="1630753"/>
                </a:cubicBezTo>
                <a:cubicBezTo>
                  <a:pt x="1926152" y="1596522"/>
                  <a:pt x="1889468" y="1578830"/>
                  <a:pt x="1845990" y="1568828"/>
                </a:cubicBezTo>
                <a:cubicBezTo>
                  <a:pt x="1819722" y="1562674"/>
                  <a:pt x="1784851" y="1553443"/>
                  <a:pt x="1785302" y="1528829"/>
                </a:cubicBezTo>
                <a:cubicBezTo>
                  <a:pt x="1786662" y="1437674"/>
                  <a:pt x="1702878" y="1411136"/>
                  <a:pt x="1619092" y="1384597"/>
                </a:cubicBezTo>
                <a:cubicBezTo>
                  <a:pt x="1665740" y="1339213"/>
                  <a:pt x="1702423" y="1372674"/>
                  <a:pt x="1737750" y="1369214"/>
                </a:cubicBezTo>
                <a:cubicBezTo>
                  <a:pt x="1760848" y="1366906"/>
                  <a:pt x="1781679" y="1362675"/>
                  <a:pt x="1781679" y="1339213"/>
                </a:cubicBezTo>
                <a:cubicBezTo>
                  <a:pt x="1782132" y="1319597"/>
                  <a:pt x="1771262" y="1297288"/>
                  <a:pt x="1748620" y="1296905"/>
                </a:cubicBezTo>
                <a:cubicBezTo>
                  <a:pt x="1606863" y="1293442"/>
                  <a:pt x="1528513" y="1167288"/>
                  <a:pt x="1381324" y="1166904"/>
                </a:cubicBezTo>
                <a:cubicBezTo>
                  <a:pt x="1293462" y="1166904"/>
                  <a:pt x="1427065" y="1095751"/>
                  <a:pt x="1352792" y="1066135"/>
                </a:cubicBezTo>
                <a:cubicBezTo>
                  <a:pt x="1336486" y="1059596"/>
                  <a:pt x="1395363" y="1049597"/>
                  <a:pt x="1421631" y="1051135"/>
                </a:cubicBezTo>
                <a:cubicBezTo>
                  <a:pt x="1447445" y="1052673"/>
                  <a:pt x="1470543" y="1071519"/>
                  <a:pt x="1501793" y="1058058"/>
                </a:cubicBezTo>
                <a:cubicBezTo>
                  <a:pt x="1519003" y="1009981"/>
                  <a:pt x="1474621" y="992289"/>
                  <a:pt x="1437935" y="978826"/>
                </a:cubicBezTo>
                <a:cubicBezTo>
                  <a:pt x="1353244" y="947673"/>
                  <a:pt x="1270817" y="909981"/>
                  <a:pt x="1177975" y="898826"/>
                </a:cubicBezTo>
                <a:cubicBezTo>
                  <a:pt x="1144915" y="894980"/>
                  <a:pt x="1225528" y="843440"/>
                  <a:pt x="1241378" y="825366"/>
                </a:cubicBezTo>
                <a:cubicBezTo>
                  <a:pt x="867743" y="635366"/>
                  <a:pt x="418474" y="644980"/>
                  <a:pt x="0" y="491517"/>
                </a:cubicBezTo>
                <a:cubicBezTo>
                  <a:pt x="92391" y="461518"/>
                  <a:pt x="160326" y="483440"/>
                  <a:pt x="223277" y="488057"/>
                </a:cubicBezTo>
                <a:cubicBezTo>
                  <a:pt x="380429" y="499594"/>
                  <a:pt x="535773" y="523440"/>
                  <a:pt x="692473" y="537671"/>
                </a:cubicBezTo>
                <a:cubicBezTo>
                  <a:pt x="769465" y="544594"/>
                  <a:pt x="841022" y="570749"/>
                  <a:pt x="927071" y="529211"/>
                </a:cubicBezTo>
                <a:cubicBezTo>
                  <a:pt x="984589" y="501518"/>
                  <a:pt x="1076527" y="531517"/>
                  <a:pt x="1147177" y="556134"/>
                </a:cubicBezTo>
                <a:cubicBezTo>
                  <a:pt x="1205600" y="576517"/>
                  <a:pt x="1261306" y="581901"/>
                  <a:pt x="1338752" y="556134"/>
                </a:cubicBezTo>
                <a:cubicBezTo>
                  <a:pt x="1268554" y="540364"/>
                  <a:pt x="1214658" y="526519"/>
                  <a:pt x="1159406" y="516901"/>
                </a:cubicBezTo>
                <a:cubicBezTo>
                  <a:pt x="1115475" y="509211"/>
                  <a:pt x="1220094" y="478056"/>
                  <a:pt x="1273535" y="481902"/>
                </a:cubicBezTo>
                <a:cubicBezTo>
                  <a:pt x="1348263" y="487287"/>
                  <a:pt x="1306144" y="467287"/>
                  <a:pt x="1293462" y="439595"/>
                </a:cubicBezTo>
                <a:cubicBezTo>
                  <a:pt x="1279875" y="409979"/>
                  <a:pt x="1320183" y="400749"/>
                  <a:pt x="1345545" y="406900"/>
                </a:cubicBezTo>
                <a:cubicBezTo>
                  <a:pt x="1442916" y="431133"/>
                  <a:pt x="1539834" y="388441"/>
                  <a:pt x="1640379" y="423057"/>
                </a:cubicBezTo>
                <a:cubicBezTo>
                  <a:pt x="1615015" y="337670"/>
                  <a:pt x="1560215" y="300363"/>
                  <a:pt x="1445634" y="288439"/>
                </a:cubicBezTo>
                <a:cubicBezTo>
                  <a:pt x="1402608" y="283826"/>
                  <a:pt x="1357773" y="290748"/>
                  <a:pt x="1320636" y="266131"/>
                </a:cubicBezTo>
                <a:cubicBezTo>
                  <a:pt x="1299349" y="251902"/>
                  <a:pt x="1275346" y="234978"/>
                  <a:pt x="1292104" y="208824"/>
                </a:cubicBezTo>
                <a:cubicBezTo>
                  <a:pt x="1303877" y="190363"/>
                  <a:pt x="1329242" y="190363"/>
                  <a:pt x="1350074" y="196517"/>
                </a:cubicBezTo>
                <a:cubicBezTo>
                  <a:pt x="1443371" y="223826"/>
                  <a:pt x="1540741" y="233825"/>
                  <a:pt x="1638113" y="243826"/>
                </a:cubicBezTo>
                <a:cubicBezTo>
                  <a:pt x="1653059" y="245364"/>
                  <a:pt x="1669814" y="250365"/>
                  <a:pt x="1686573" y="224977"/>
                </a:cubicBezTo>
                <a:cubicBezTo>
                  <a:pt x="1504511" y="183824"/>
                  <a:pt x="1331505" y="125362"/>
                  <a:pt x="1144459" y="102670"/>
                </a:cubicBezTo>
                <a:cubicBezTo>
                  <a:pt x="1147177" y="91900"/>
                  <a:pt x="1149896" y="81131"/>
                  <a:pt x="1152614" y="70362"/>
                </a:cubicBezTo>
                <a:cubicBezTo>
                  <a:pt x="1298896" y="85746"/>
                  <a:pt x="1445182" y="101131"/>
                  <a:pt x="1629961" y="120363"/>
                </a:cubicBezTo>
                <a:cubicBezTo>
                  <a:pt x="1516284" y="59207"/>
                  <a:pt x="1408951" y="79594"/>
                  <a:pt x="1324712" y="25362"/>
                </a:cubicBezTo>
                <a:cubicBezTo>
                  <a:pt x="1340563" y="4786"/>
                  <a:pt x="1359698" y="-407"/>
                  <a:pt x="1379513" y="25"/>
                </a:cubicBezTo>
                <a:close/>
              </a:path>
            </a:pathLst>
          </a:custGeom>
        </p:spPr>
      </p:pic>
      <p:sp>
        <p:nvSpPr>
          <p:cNvPr id="6" name="TextBox 5">
            <a:extLst>
              <a:ext uri="{FF2B5EF4-FFF2-40B4-BE49-F238E27FC236}">
                <a16:creationId xmlns:a16="http://schemas.microsoft.com/office/drawing/2014/main" id="{D02DC95B-2E0A-8A7E-35C2-7CD69E907E33}"/>
              </a:ext>
            </a:extLst>
          </p:cNvPr>
          <p:cNvSpPr txBox="1"/>
          <p:nvPr/>
        </p:nvSpPr>
        <p:spPr>
          <a:xfrm>
            <a:off x="250924" y="3416139"/>
            <a:ext cx="3422754" cy="34470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err="1">
                <a:solidFill>
                  <a:srgbClr val="0810FC"/>
                </a:solidFill>
              </a:rPr>
              <a:t>VooDoo</a:t>
            </a:r>
            <a:r>
              <a:rPr lang="en-US" sz="4000" b="1" dirty="0"/>
              <a:t> </a:t>
            </a:r>
            <a:br>
              <a:rPr lang="en-US" sz="4000" b="1" dirty="0"/>
            </a:br>
            <a:r>
              <a:rPr lang="en-US" sz="4000" b="1" dirty="0"/>
              <a:t>would be </a:t>
            </a:r>
            <a:br>
              <a:rPr lang="en-US" sz="4000" b="1" dirty="0"/>
            </a:br>
            <a:r>
              <a:rPr lang="en-US" sz="4000" b="1" dirty="0"/>
              <a:t>an example </a:t>
            </a:r>
            <a:br>
              <a:rPr lang="en-US" sz="4000" b="1" dirty="0"/>
            </a:br>
            <a:r>
              <a:rPr lang="en-US" sz="4000" b="1" dirty="0"/>
              <a:t>of </a:t>
            </a:r>
            <a:r>
              <a:rPr lang="en-US" sz="4000" b="1" dirty="0">
                <a:solidFill>
                  <a:srgbClr val="0810FC"/>
                </a:solidFill>
              </a:rPr>
              <a:t>Malefic Magic.</a:t>
            </a:r>
            <a:endParaRPr lang="en-US" sz="4000" b="1" dirty="0">
              <a:ea typeface="Calibri"/>
              <a:cs typeface="Calibri"/>
            </a:endParaRPr>
          </a:p>
          <a:p>
            <a:pPr algn="ctr"/>
            <a:endParaRPr lang="en-US"/>
          </a:p>
        </p:txBody>
      </p:sp>
    </p:spTree>
    <p:extLst>
      <p:ext uri="{BB962C8B-B14F-4D97-AF65-F5344CB8AC3E}">
        <p14:creationId xmlns:p14="http://schemas.microsoft.com/office/powerpoint/2010/main" val="2379947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396522EE-131B-7C9F-5654-7D5BA98B5BBD}"/>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D9FC6AC-4A12-4825-8ABE-0732B8EF4D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1" descr="A group of people in a room">
            <a:extLst>
              <a:ext uri="{FF2B5EF4-FFF2-40B4-BE49-F238E27FC236}">
                <a16:creationId xmlns:a16="http://schemas.microsoft.com/office/drawing/2014/main" id="{17333722-7F22-DF6B-218C-608230E7135D}"/>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1000" contrast="6000"/>
                    </a14:imgEffect>
                  </a14:imgLayer>
                </a14:imgProps>
              </a:ext>
            </a:extLst>
          </a:blip>
          <a:srcRect l="17840" r="11457" b="1"/>
          <a:stretch>
            <a:fillRect/>
          </a:stretch>
        </p:blipFill>
        <p:spPr>
          <a:xfrm>
            <a:off x="20" y="10"/>
            <a:ext cx="889699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Tree>
    <p:extLst>
      <p:ext uri="{BB962C8B-B14F-4D97-AF65-F5344CB8AC3E}">
        <p14:creationId xmlns:p14="http://schemas.microsoft.com/office/powerpoint/2010/main" val="1312606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021366-B0BC-46A8-B526-CF1E2CFD1C5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Content Placeholder 1" descr="A book with text on it&#10;&#10;AI-generated content may be incorrect.">
            <a:extLst>
              <a:ext uri="{FF2B5EF4-FFF2-40B4-BE49-F238E27FC236}">
                <a16:creationId xmlns:a16="http://schemas.microsoft.com/office/drawing/2014/main" id="{8ED32E29-4EA4-FB34-5EF5-94A79775BCE6}"/>
              </a:ext>
            </a:extLst>
          </p:cNvPr>
          <p:cNvPicPr>
            <a:picLocks noGrp="1" noChangeAspect="1"/>
          </p:cNvPicPr>
          <p:nvPr>
            <p:ph idx="1"/>
          </p:nvPr>
        </p:nvPicPr>
        <p:blipFill>
          <a:blip r:embed="rId3"/>
          <a:srcRect l="4803" r="22518" b="1"/>
          <a:stretch>
            <a:fillRect/>
          </a:stretch>
        </p:blipFill>
        <p:spPr>
          <a:xfrm>
            <a:off x="20" y="1282"/>
            <a:ext cx="9143980" cy="6856718"/>
          </a:xfrm>
          <a:prstGeom prst="rect">
            <a:avLst/>
          </a:prstGeom>
        </p:spPr>
      </p:pic>
    </p:spTree>
    <p:extLst>
      <p:ext uri="{BB962C8B-B14F-4D97-AF65-F5344CB8AC3E}">
        <p14:creationId xmlns:p14="http://schemas.microsoft.com/office/powerpoint/2010/main" val="4278148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AC778-2C53-0778-4F41-5614587C2A1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49C0A9-2344-68F1-351E-39CBA7417B65}"/>
              </a:ext>
            </a:extLst>
          </p:cNvPr>
          <p:cNvSpPr>
            <a:spLocks noGrp="1"/>
          </p:cNvSpPr>
          <p:nvPr>
            <p:ph idx="1"/>
          </p:nvPr>
        </p:nvSpPr>
        <p:spPr>
          <a:xfrm>
            <a:off x="178420" y="-2787"/>
            <a:ext cx="8801099" cy="6881656"/>
          </a:xfrm>
        </p:spPr>
        <p:txBody>
          <a:bodyPr vert="horz" lIns="91440" tIns="45720" rIns="91440" bIns="45720" rtlCol="0" anchor="t">
            <a:normAutofit lnSpcReduction="10000"/>
          </a:bodyPr>
          <a:lstStyle/>
          <a:p>
            <a:pPr marL="0" indent="0">
              <a:buNone/>
            </a:pPr>
            <a:r>
              <a:rPr lang="en-US" dirty="0">
                <a:ea typeface="+mn-lt"/>
                <a:cs typeface="+mn-lt"/>
              </a:rPr>
              <a:t> </a:t>
            </a:r>
            <a:r>
              <a:rPr lang="en-US" sz="3600" b="1" dirty="0">
                <a:ea typeface="+mn-lt"/>
                <a:cs typeface="+mn-lt"/>
              </a:rPr>
              <a:t>A Brazilian Indian condemned and sentenced by a so-called medicine man</a:t>
            </a:r>
            <a:r>
              <a:rPr lang="en-US" sz="3600" dirty="0">
                <a:ea typeface="+mn-lt"/>
                <a:cs typeface="+mn-lt"/>
              </a:rPr>
              <a:t>, is helpless against his own emotional response to this pronouncement—</a:t>
            </a:r>
            <a:r>
              <a:rPr lang="en-US" sz="3600" b="1" dirty="0">
                <a:solidFill>
                  <a:srgbClr val="FF0000"/>
                </a:solidFill>
                <a:ea typeface="+mn-lt"/>
                <a:cs typeface="+mn-lt"/>
              </a:rPr>
              <a:t>and dies within hours</a:t>
            </a:r>
            <a:r>
              <a:rPr lang="en-US" sz="3600" dirty="0">
                <a:ea typeface="+mn-lt"/>
                <a:cs typeface="+mn-lt"/>
              </a:rPr>
              <a:t>. </a:t>
            </a:r>
            <a:endParaRPr lang="en-US" sz="3600" b="1" dirty="0">
              <a:solidFill>
                <a:srgbClr val="FF0000"/>
              </a:solidFill>
              <a:ea typeface="+mn-lt"/>
              <a:cs typeface="+mn-lt"/>
            </a:endParaRPr>
          </a:p>
          <a:p>
            <a:pPr marL="0" indent="0">
              <a:buNone/>
            </a:pPr>
            <a:r>
              <a:rPr lang="en-US" sz="3600" b="1" dirty="0">
                <a:ea typeface="+mn-lt"/>
                <a:cs typeface="+mn-lt"/>
              </a:rPr>
              <a:t>In Africa, a young Negro unknowingly eats the sacred wild hen.</a:t>
            </a:r>
            <a:r>
              <a:rPr lang="en-US" sz="3600" dirty="0">
                <a:ea typeface="+mn-lt"/>
                <a:cs typeface="+mn-lt"/>
              </a:rPr>
              <a:t> On discovery of his "crime" he trembles, is overcome by fear, and </a:t>
            </a:r>
            <a:r>
              <a:rPr lang="en-US" sz="3600" b="1" dirty="0">
                <a:solidFill>
                  <a:srgbClr val="FF0000"/>
                </a:solidFill>
                <a:ea typeface="+mn-lt"/>
                <a:cs typeface="+mn-lt"/>
              </a:rPr>
              <a:t>dies in 24 hours</a:t>
            </a:r>
            <a:r>
              <a:rPr lang="en-US" sz="3600" dirty="0">
                <a:ea typeface="+mn-lt"/>
                <a:cs typeface="+mn-lt"/>
              </a:rPr>
              <a:t>. </a:t>
            </a:r>
            <a:endParaRPr lang="en-US" sz="3600" b="1" dirty="0">
              <a:solidFill>
                <a:srgbClr val="FF0000"/>
              </a:solidFill>
              <a:ea typeface="+mn-lt"/>
              <a:cs typeface="+mn-lt"/>
            </a:endParaRPr>
          </a:p>
          <a:p>
            <a:pPr marL="0" indent="0">
              <a:buNone/>
            </a:pPr>
            <a:r>
              <a:rPr lang="en-US" sz="3600" b="1" dirty="0">
                <a:ea typeface="+mn-lt"/>
                <a:cs typeface="+mn-lt"/>
              </a:rPr>
              <a:t>In </a:t>
            </a:r>
            <a:r>
              <a:rPr lang="en-US" sz="3600" b="1">
                <a:ea typeface="+mn-lt"/>
                <a:cs typeface="+mn-lt"/>
              </a:rPr>
              <a:t>New Zealand,</a:t>
            </a:r>
            <a:r>
              <a:rPr lang="en-US" sz="3600" b="1" dirty="0">
                <a:ea typeface="+mn-lt"/>
                <a:cs typeface="+mn-lt"/>
              </a:rPr>
              <a:t> a </a:t>
            </a:r>
            <a:r>
              <a:rPr lang="en-US" sz="3600" b="1" err="1">
                <a:ea typeface="+mn-lt"/>
                <a:cs typeface="+mn-lt"/>
              </a:rPr>
              <a:t>Maori</a:t>
            </a:r>
            <a:r>
              <a:rPr lang="en-US" sz="3600" b="1" dirty="0">
                <a:ea typeface="+mn-lt"/>
                <a:cs typeface="+mn-lt"/>
              </a:rPr>
              <a:t> woman eats fruit that she only later learns has come from a tabooed place.</a:t>
            </a:r>
            <a:r>
              <a:rPr lang="en-US" sz="3600" dirty="0">
                <a:ea typeface="+mn-lt"/>
                <a:cs typeface="+mn-lt"/>
              </a:rPr>
              <a:t>  </a:t>
            </a:r>
            <a:r>
              <a:rPr lang="en-US" sz="3600" b="1" dirty="0">
                <a:solidFill>
                  <a:srgbClr val="FF0000"/>
                </a:solidFill>
                <a:ea typeface="+mn-lt"/>
                <a:cs typeface="+mn-lt"/>
              </a:rPr>
              <a:t>By noon of the next day, she is dead.</a:t>
            </a:r>
            <a:endParaRPr lang="en-US" sz="3600" b="1" dirty="0">
              <a:solidFill>
                <a:srgbClr val="FF0000"/>
              </a:solidFill>
              <a:ea typeface="Calibri"/>
              <a:cs typeface="Calibri"/>
            </a:endParaRPr>
          </a:p>
        </p:txBody>
      </p:sp>
    </p:spTree>
    <p:extLst>
      <p:ext uri="{BB962C8B-B14F-4D97-AF65-F5344CB8AC3E}">
        <p14:creationId xmlns:p14="http://schemas.microsoft.com/office/powerpoint/2010/main" val="47293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99CEB-E877-775C-CDA6-264B2638A32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10AB7C-1DC8-9051-514D-847AC990091A}"/>
              </a:ext>
            </a:extLst>
          </p:cNvPr>
          <p:cNvSpPr>
            <a:spLocks noGrp="1"/>
          </p:cNvSpPr>
          <p:nvPr>
            <p:ph idx="1"/>
          </p:nvPr>
        </p:nvSpPr>
        <p:spPr>
          <a:xfrm>
            <a:off x="324787" y="324787"/>
            <a:ext cx="8506919" cy="6145967"/>
          </a:xfrm>
        </p:spPr>
        <p:txBody>
          <a:bodyPr vert="horz" lIns="91440" tIns="45720" rIns="91440" bIns="45720" rtlCol="0" anchor="t">
            <a:normAutofit/>
          </a:bodyPr>
          <a:lstStyle/>
          <a:p>
            <a:pPr marL="0" indent="0">
              <a:buNone/>
            </a:pPr>
            <a:r>
              <a:rPr lang="en-US" sz="4000" dirty="0"/>
              <a:t>Cannon describes many cases where people who believed themselves cursed, or who feared a supernatural doom, </a:t>
            </a:r>
            <a:r>
              <a:rPr lang="en-US" sz="4000" b="1" dirty="0"/>
              <a:t>died suddenly</a:t>
            </a:r>
            <a:r>
              <a:rPr lang="en-US" sz="4000" dirty="0"/>
              <a:t>, even without physical injury.</a:t>
            </a:r>
            <a:br>
              <a:rPr lang="en-US" sz="4000" dirty="0"/>
            </a:br>
            <a:endParaRPr lang="en-US" sz="4000">
              <a:ea typeface="Calibri"/>
              <a:cs typeface="Calibri"/>
            </a:endParaRPr>
          </a:p>
          <a:p>
            <a:pPr marL="0" indent="0">
              <a:buNone/>
            </a:pPr>
            <a:r>
              <a:rPr lang="en-US" sz="4000" dirty="0"/>
              <a:t>Cannon explicitly asked:</a:t>
            </a:r>
            <a:endParaRPr lang="en-US" sz="4000">
              <a:ea typeface="Calibri"/>
              <a:cs typeface="Calibri"/>
            </a:endParaRPr>
          </a:p>
          <a:p>
            <a:pPr marL="0" indent="0">
              <a:buNone/>
            </a:pPr>
            <a:r>
              <a:rPr lang="en-US" sz="4000" b="1" dirty="0">
                <a:solidFill>
                  <a:srgbClr val="0810FC"/>
                </a:solidFill>
              </a:rPr>
              <a:t>“How can an ominous and persistent state of fear end the life of man?”</a:t>
            </a:r>
            <a:endParaRPr lang="en-US" sz="4000" dirty="0"/>
          </a:p>
        </p:txBody>
      </p:sp>
    </p:spTree>
    <p:extLst>
      <p:ext uri="{BB962C8B-B14F-4D97-AF65-F5344CB8AC3E}">
        <p14:creationId xmlns:p14="http://schemas.microsoft.com/office/powerpoint/2010/main" val="2852365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887DD0DB-44BA-A3AA-07AB-F5257214CAE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C5E56F-8E43-F8C8-5211-3921D6F90012}"/>
              </a:ext>
            </a:extLst>
          </p:cNvPr>
          <p:cNvSpPr>
            <a:spLocks noGrp="1"/>
          </p:cNvSpPr>
          <p:nvPr>
            <p:ph idx="1"/>
          </p:nvPr>
        </p:nvSpPr>
        <p:spPr>
          <a:xfrm>
            <a:off x="0" y="0"/>
            <a:ext cx="9144000" cy="6858000"/>
          </a:xfrm>
        </p:spPr>
        <p:txBody>
          <a:bodyPr vert="horz" lIns="91440" tIns="45720" rIns="91440" bIns="45720" rtlCol="0" anchor="t">
            <a:normAutofit/>
          </a:bodyPr>
          <a:lstStyle/>
          <a:p>
            <a:pPr marL="0" indent="0">
              <a:buNone/>
            </a:pPr>
            <a:endParaRPr lang="en-US">
              <a:ea typeface="Calibri"/>
              <a:cs typeface="Calibri"/>
            </a:endParaRPr>
          </a:p>
          <a:p>
            <a:pPr marL="0" indent="0">
              <a:buNone/>
            </a:pPr>
            <a:endParaRPr/>
          </a:p>
        </p:txBody>
      </p:sp>
      <p:pic>
        <p:nvPicPr>
          <p:cNvPr id="2" name="Picture 1" descr="A person fighting in the woods&#10;&#10;AI-generated content may be incorrect.">
            <a:extLst>
              <a:ext uri="{FF2B5EF4-FFF2-40B4-BE49-F238E27FC236}">
                <a16:creationId xmlns:a16="http://schemas.microsoft.com/office/drawing/2014/main" id="{C1C45AA4-E992-436B-13F8-88D0753E30FD}"/>
              </a:ext>
            </a:extLst>
          </p:cNvPr>
          <p:cNvPicPr>
            <a:picLocks noChangeAspect="1"/>
          </p:cNvPicPr>
          <p:nvPr/>
        </p:nvPicPr>
        <p:blipFill>
          <a:blip r:embed="rId3"/>
          <a:stretch>
            <a:fillRect/>
          </a:stretch>
        </p:blipFill>
        <p:spPr>
          <a:xfrm>
            <a:off x="0" y="1872067"/>
            <a:ext cx="9144000" cy="4987636"/>
          </a:xfrm>
          <a:prstGeom prst="rect">
            <a:avLst/>
          </a:prstGeom>
        </p:spPr>
      </p:pic>
      <p:sp>
        <p:nvSpPr>
          <p:cNvPr id="4" name="TextBox 3">
            <a:extLst>
              <a:ext uri="{FF2B5EF4-FFF2-40B4-BE49-F238E27FC236}">
                <a16:creationId xmlns:a16="http://schemas.microsoft.com/office/drawing/2014/main" id="{2F0A969A-7793-5ACF-C577-AB98529C7017}"/>
              </a:ext>
            </a:extLst>
          </p:cNvPr>
          <p:cNvSpPr txBox="1"/>
          <p:nvPr/>
        </p:nvSpPr>
        <p:spPr>
          <a:xfrm>
            <a:off x="1" y="6247"/>
            <a:ext cx="9143998" cy="18716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b="1" i="0" u="none" strike="noStrike" dirty="0">
                <a:solidFill>
                  <a:srgbClr val="1F1F1F"/>
                </a:solidFill>
                <a:latin typeface="Calibri"/>
                <a:ea typeface="Aptos"/>
                <a:cs typeface="Aptos"/>
              </a:rPr>
              <a:t>The Body’s Alarm System: </a:t>
            </a:r>
            <a:br>
              <a:rPr lang="en-US" sz="4800" b="1" dirty="0">
                <a:latin typeface="Calibri"/>
                <a:ea typeface="Aptos"/>
                <a:cs typeface="Aptos"/>
              </a:rPr>
            </a:br>
            <a:r>
              <a:rPr lang="en-US" sz="4800" b="1" i="0" u="none" strike="noStrike" dirty="0">
                <a:solidFill>
                  <a:srgbClr val="1F1F1F"/>
                </a:solidFill>
                <a:latin typeface="Calibri"/>
                <a:ea typeface="Aptos"/>
                <a:cs typeface="Aptos"/>
              </a:rPr>
              <a:t>“Fight or Flight”</a:t>
            </a:r>
            <a:endParaRPr lang="en-US" sz="4800" b="1" dirty="0">
              <a:latin typeface="Calibri"/>
              <a:ea typeface="Calibri"/>
              <a:cs typeface="Calibri"/>
            </a:endParaRPr>
          </a:p>
          <a:p>
            <a:pPr algn="ctr"/>
            <a:endParaRPr lang="en-US"/>
          </a:p>
        </p:txBody>
      </p:sp>
    </p:spTree>
    <p:extLst>
      <p:ext uri="{BB962C8B-B14F-4D97-AF65-F5344CB8AC3E}">
        <p14:creationId xmlns:p14="http://schemas.microsoft.com/office/powerpoint/2010/main" val="1794341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58E7916B-DE4C-5F2E-3FBD-3C399BCE140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54759A-20D8-CB83-8F1D-F0E25165BBA3}"/>
              </a:ext>
            </a:extLst>
          </p:cNvPr>
          <p:cNvSpPr>
            <a:spLocks noGrp="1"/>
          </p:cNvSpPr>
          <p:nvPr>
            <p:ph idx="1"/>
          </p:nvPr>
        </p:nvSpPr>
        <p:spPr>
          <a:xfrm>
            <a:off x="0" y="0"/>
            <a:ext cx="9144000" cy="6858000"/>
          </a:xfrm>
        </p:spPr>
        <p:txBody>
          <a:bodyPr vert="horz" lIns="91440" tIns="45720" rIns="91440" bIns="45720" rtlCol="0" anchor="t">
            <a:normAutofit/>
          </a:bodyPr>
          <a:lstStyle/>
          <a:p>
            <a:pPr marL="0" indent="0">
              <a:buNone/>
            </a:pPr>
            <a:endParaRPr lang="en-US">
              <a:ea typeface="Calibri"/>
              <a:cs typeface="Calibri"/>
            </a:endParaRPr>
          </a:p>
          <a:p>
            <a:pPr marL="0" indent="0">
              <a:buNone/>
            </a:pPr>
            <a:endParaRPr/>
          </a:p>
        </p:txBody>
      </p:sp>
      <p:pic>
        <p:nvPicPr>
          <p:cNvPr id="2" name="Picture 1" descr="A person running in the woods&#10;&#10;AI-generated content may be incorrect.">
            <a:extLst>
              <a:ext uri="{FF2B5EF4-FFF2-40B4-BE49-F238E27FC236}">
                <a16:creationId xmlns:a16="http://schemas.microsoft.com/office/drawing/2014/main" id="{263CD245-8EB5-5B17-427F-FE03BB343B7C}"/>
              </a:ext>
            </a:extLst>
          </p:cNvPr>
          <p:cNvPicPr>
            <a:picLocks noChangeAspect="1"/>
          </p:cNvPicPr>
          <p:nvPr/>
        </p:nvPicPr>
        <p:blipFill>
          <a:blip r:embed="rId3"/>
          <a:stretch>
            <a:fillRect/>
          </a:stretch>
        </p:blipFill>
        <p:spPr>
          <a:xfrm>
            <a:off x="0" y="1872067"/>
            <a:ext cx="9144000" cy="4987636"/>
          </a:xfrm>
          <a:prstGeom prst="rect">
            <a:avLst/>
          </a:prstGeom>
        </p:spPr>
      </p:pic>
      <p:sp>
        <p:nvSpPr>
          <p:cNvPr id="4" name="TextBox 3">
            <a:extLst>
              <a:ext uri="{FF2B5EF4-FFF2-40B4-BE49-F238E27FC236}">
                <a16:creationId xmlns:a16="http://schemas.microsoft.com/office/drawing/2014/main" id="{1BCFDD4B-84B2-3563-5620-2D11DBAE770C}"/>
              </a:ext>
            </a:extLst>
          </p:cNvPr>
          <p:cNvSpPr txBox="1"/>
          <p:nvPr/>
        </p:nvSpPr>
        <p:spPr>
          <a:xfrm>
            <a:off x="2011180" y="381000"/>
            <a:ext cx="4909279"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1" i="0" u="none" strike="noStrike" dirty="0">
                <a:solidFill>
                  <a:srgbClr val="000000"/>
                </a:solidFill>
                <a:latin typeface="Calibri"/>
                <a:ea typeface="Aptos"/>
                <a:cs typeface="Aptos"/>
              </a:rPr>
              <a:t>The "Flight" Response</a:t>
            </a:r>
            <a:endParaRPr lang="en-US" sz="4000" dirty="0">
              <a:latin typeface="Calibri"/>
              <a:ea typeface="Calibri"/>
              <a:cs typeface="Calibri"/>
            </a:endParaRPr>
          </a:p>
        </p:txBody>
      </p:sp>
    </p:spTree>
    <p:extLst>
      <p:ext uri="{BB962C8B-B14F-4D97-AF65-F5344CB8AC3E}">
        <p14:creationId xmlns:p14="http://schemas.microsoft.com/office/powerpoint/2010/main" val="1404752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C93E428E-6C07-D11B-EC60-4220927299A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DF3513-25A9-A0AA-6BA3-6B8672BD217A}"/>
              </a:ext>
            </a:extLst>
          </p:cNvPr>
          <p:cNvSpPr>
            <a:spLocks noGrp="1"/>
          </p:cNvSpPr>
          <p:nvPr>
            <p:ph idx="1"/>
          </p:nvPr>
        </p:nvSpPr>
        <p:spPr>
          <a:xfrm>
            <a:off x="0" y="0"/>
            <a:ext cx="9144000" cy="6858000"/>
          </a:xfrm>
        </p:spPr>
        <p:txBody>
          <a:bodyPr vert="horz" lIns="91440" tIns="45720" rIns="91440" bIns="45720" rtlCol="0" anchor="t">
            <a:normAutofit/>
          </a:bodyPr>
          <a:lstStyle/>
          <a:p>
            <a:pPr marL="0" indent="0">
              <a:buNone/>
            </a:pPr>
            <a:endParaRPr lang="en-US">
              <a:ea typeface="Calibri"/>
              <a:cs typeface="Calibri"/>
            </a:endParaRPr>
          </a:p>
          <a:p>
            <a:pPr marL="0" indent="0">
              <a:buNone/>
            </a:pPr>
            <a:endParaRPr/>
          </a:p>
        </p:txBody>
      </p:sp>
      <p:pic>
        <p:nvPicPr>
          <p:cNvPr id="2" name="Picture 1">
            <a:extLst>
              <a:ext uri="{FF2B5EF4-FFF2-40B4-BE49-F238E27FC236}">
                <a16:creationId xmlns:a16="http://schemas.microsoft.com/office/drawing/2014/main" id="{1326AB22-1159-5C9F-9F79-7620AFF975BF}"/>
              </a:ext>
            </a:extLst>
          </p:cNvPr>
          <p:cNvPicPr>
            <a:picLocks noChangeAspect="1"/>
          </p:cNvPicPr>
          <p:nvPr/>
        </p:nvPicPr>
        <p:blipFill>
          <a:blip r:embed="rId3"/>
          <a:stretch>
            <a:fillRect/>
          </a:stretch>
        </p:blipFill>
        <p:spPr>
          <a:xfrm>
            <a:off x="0" y="1870037"/>
            <a:ext cx="9144000" cy="4991695"/>
          </a:xfrm>
          <a:prstGeom prst="rect">
            <a:avLst/>
          </a:prstGeom>
        </p:spPr>
      </p:pic>
      <p:sp>
        <p:nvSpPr>
          <p:cNvPr id="4" name="TextBox 3">
            <a:extLst>
              <a:ext uri="{FF2B5EF4-FFF2-40B4-BE49-F238E27FC236}">
                <a16:creationId xmlns:a16="http://schemas.microsoft.com/office/drawing/2014/main" id="{3239ABD7-588A-AE3A-4D6D-2CDB89D1176A}"/>
              </a:ext>
            </a:extLst>
          </p:cNvPr>
          <p:cNvSpPr txBox="1"/>
          <p:nvPr/>
        </p:nvSpPr>
        <p:spPr>
          <a:xfrm>
            <a:off x="828703" y="531137"/>
            <a:ext cx="7707442"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dirty="0"/>
              <a:t>What about Inescapable Fear?</a:t>
            </a:r>
          </a:p>
          <a:p>
            <a:pPr algn="ctr"/>
            <a:endParaRPr lang="en-US"/>
          </a:p>
        </p:txBody>
      </p:sp>
    </p:spTree>
    <p:extLst>
      <p:ext uri="{BB962C8B-B14F-4D97-AF65-F5344CB8AC3E}">
        <p14:creationId xmlns:p14="http://schemas.microsoft.com/office/powerpoint/2010/main" val="31932439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7D2F2C52-807B-27C8-B859-A8B93256911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B8285F-11CC-1104-9283-1AA744A1EE44}"/>
              </a:ext>
            </a:extLst>
          </p:cNvPr>
          <p:cNvSpPr>
            <a:spLocks noGrp="1"/>
          </p:cNvSpPr>
          <p:nvPr>
            <p:ph idx="1"/>
          </p:nvPr>
        </p:nvSpPr>
        <p:spPr>
          <a:xfrm>
            <a:off x="0" y="0"/>
            <a:ext cx="9144000" cy="6858000"/>
          </a:xfrm>
        </p:spPr>
        <p:txBody>
          <a:bodyPr vert="horz" lIns="91440" tIns="45720" rIns="91440" bIns="45720" rtlCol="0" anchor="t">
            <a:normAutofit/>
          </a:bodyPr>
          <a:lstStyle/>
          <a:p>
            <a:pPr marL="0" indent="0">
              <a:buNone/>
            </a:pPr>
            <a:endParaRPr lang="en-US">
              <a:ea typeface="Calibri"/>
              <a:cs typeface="Calibri"/>
            </a:endParaRPr>
          </a:p>
          <a:p>
            <a:pPr marL="0" indent="0">
              <a:buNone/>
            </a:pPr>
            <a:endParaRPr/>
          </a:p>
        </p:txBody>
      </p:sp>
      <p:pic>
        <p:nvPicPr>
          <p:cNvPr id="2" name="Picture 1">
            <a:extLst>
              <a:ext uri="{FF2B5EF4-FFF2-40B4-BE49-F238E27FC236}">
                <a16:creationId xmlns:a16="http://schemas.microsoft.com/office/drawing/2014/main" id="{03DD5252-4531-D6C3-97DA-91621108EDF8}"/>
              </a:ext>
            </a:extLst>
          </p:cNvPr>
          <p:cNvPicPr>
            <a:picLocks noChangeAspect="1"/>
          </p:cNvPicPr>
          <p:nvPr/>
        </p:nvPicPr>
        <p:blipFill>
          <a:blip r:embed="rId3"/>
          <a:stretch>
            <a:fillRect/>
          </a:stretch>
        </p:blipFill>
        <p:spPr>
          <a:xfrm>
            <a:off x="0" y="1872067"/>
            <a:ext cx="9144000" cy="4987636"/>
          </a:xfrm>
          <a:prstGeom prst="rect">
            <a:avLst/>
          </a:prstGeom>
        </p:spPr>
      </p:pic>
      <p:sp>
        <p:nvSpPr>
          <p:cNvPr id="4" name="TextBox 3">
            <a:extLst>
              <a:ext uri="{FF2B5EF4-FFF2-40B4-BE49-F238E27FC236}">
                <a16:creationId xmlns:a16="http://schemas.microsoft.com/office/drawing/2014/main" id="{A232A86A-EA27-E521-61C0-A1328423163F}"/>
              </a:ext>
            </a:extLst>
          </p:cNvPr>
          <p:cNvSpPr txBox="1"/>
          <p:nvPr/>
        </p:nvSpPr>
        <p:spPr>
          <a:xfrm>
            <a:off x="1" y="106180"/>
            <a:ext cx="9143998" cy="17235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b="1" dirty="0">
                <a:latin typeface="Aptos"/>
              </a:rPr>
              <a:t>Prolonged fear hijacks </a:t>
            </a:r>
            <a:br>
              <a:rPr lang="en-US" sz="4400" b="1" dirty="0">
                <a:latin typeface="Aptos"/>
              </a:rPr>
            </a:br>
            <a:r>
              <a:rPr lang="en-US" sz="4400" b="1" dirty="0">
                <a:latin typeface="Aptos"/>
              </a:rPr>
              <a:t>and shuts down the body</a:t>
            </a:r>
            <a:endParaRPr lang="en-US" sz="4400" dirty="0"/>
          </a:p>
          <a:p>
            <a:pPr algn="ctr"/>
            <a:endParaRPr lang="en-US"/>
          </a:p>
        </p:txBody>
      </p:sp>
    </p:spTree>
    <p:extLst>
      <p:ext uri="{BB962C8B-B14F-4D97-AF65-F5344CB8AC3E}">
        <p14:creationId xmlns:p14="http://schemas.microsoft.com/office/powerpoint/2010/main" val="5397252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6240E3BB-A57C-5826-9AC5-1DD477DD8EB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CD0680-D019-D025-4DBA-FD0DEA1F679D}"/>
              </a:ext>
            </a:extLst>
          </p:cNvPr>
          <p:cNvSpPr>
            <a:spLocks noGrp="1"/>
          </p:cNvSpPr>
          <p:nvPr>
            <p:ph idx="1"/>
          </p:nvPr>
        </p:nvSpPr>
        <p:spPr>
          <a:xfrm>
            <a:off x="0" y="0"/>
            <a:ext cx="9144000" cy="6858000"/>
          </a:xfrm>
        </p:spPr>
        <p:txBody>
          <a:bodyPr vert="horz" lIns="91440" tIns="45720" rIns="91440" bIns="45720" rtlCol="0" anchor="t">
            <a:normAutofit/>
          </a:bodyPr>
          <a:lstStyle/>
          <a:p>
            <a:pPr marL="0" indent="0">
              <a:buNone/>
            </a:pPr>
            <a:endParaRPr lang="en-US">
              <a:ea typeface="Calibri"/>
              <a:cs typeface="Calibri"/>
            </a:endParaRPr>
          </a:p>
          <a:p>
            <a:pPr marL="0" indent="0">
              <a:buNone/>
            </a:pPr>
            <a:endParaRPr/>
          </a:p>
        </p:txBody>
      </p:sp>
      <p:pic>
        <p:nvPicPr>
          <p:cNvPr id="2" name="Picture 1" descr="A person lying on the ground in the woods&#10;&#10;AI-generated content may be incorrect.">
            <a:extLst>
              <a:ext uri="{FF2B5EF4-FFF2-40B4-BE49-F238E27FC236}">
                <a16:creationId xmlns:a16="http://schemas.microsoft.com/office/drawing/2014/main" id="{91F371DA-99AA-A66A-456C-94B0507E37A2}"/>
              </a:ext>
            </a:extLst>
          </p:cNvPr>
          <p:cNvPicPr>
            <a:picLocks noChangeAspect="1"/>
          </p:cNvPicPr>
          <p:nvPr/>
        </p:nvPicPr>
        <p:blipFill>
          <a:blip r:embed="rId3"/>
          <a:stretch>
            <a:fillRect/>
          </a:stretch>
        </p:blipFill>
        <p:spPr>
          <a:xfrm>
            <a:off x="0" y="1870037"/>
            <a:ext cx="9144000" cy="4991695"/>
          </a:xfrm>
          <a:prstGeom prst="rect">
            <a:avLst/>
          </a:prstGeom>
        </p:spPr>
      </p:pic>
      <p:sp>
        <p:nvSpPr>
          <p:cNvPr id="4" name="TextBox 3">
            <a:extLst>
              <a:ext uri="{FF2B5EF4-FFF2-40B4-BE49-F238E27FC236}">
                <a16:creationId xmlns:a16="http://schemas.microsoft.com/office/drawing/2014/main" id="{0AD693F9-9BC0-B33F-EEA6-088DBF59CC41}"/>
              </a:ext>
            </a:extLst>
          </p:cNvPr>
          <p:cNvSpPr txBox="1"/>
          <p:nvPr/>
        </p:nvSpPr>
        <p:spPr>
          <a:xfrm>
            <a:off x="2023672" y="455950"/>
            <a:ext cx="5096657"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dirty="0">
                <a:latin typeface="Aptos"/>
              </a:rPr>
              <a:t>The Final Outcome</a:t>
            </a:r>
            <a:endParaRPr lang="en-US" sz="4400" dirty="0"/>
          </a:p>
          <a:p>
            <a:pPr algn="ctr"/>
            <a:endParaRPr lang="en-US"/>
          </a:p>
        </p:txBody>
      </p:sp>
    </p:spTree>
    <p:extLst>
      <p:ext uri="{BB962C8B-B14F-4D97-AF65-F5344CB8AC3E}">
        <p14:creationId xmlns:p14="http://schemas.microsoft.com/office/powerpoint/2010/main" val="2278602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49AD1-5C63-E19C-6466-B25D80A0D4C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737881-58C7-4D95-4C56-D21CCCED5E42}"/>
              </a:ext>
            </a:extLst>
          </p:cNvPr>
          <p:cNvSpPr>
            <a:spLocks noGrp="1"/>
          </p:cNvSpPr>
          <p:nvPr>
            <p:ph idx="1"/>
          </p:nvPr>
        </p:nvSpPr>
        <p:spPr>
          <a:xfrm>
            <a:off x="0" y="0"/>
            <a:ext cx="9144000" cy="6858000"/>
          </a:xfrm>
        </p:spPr>
        <p:txBody>
          <a:bodyPr vert="horz" lIns="91440" tIns="45720" rIns="91440" bIns="45720" rtlCol="0" anchor="t">
            <a:normAutofit/>
          </a:bodyPr>
          <a:lstStyle/>
          <a:p>
            <a:pPr marL="0" indent="0">
              <a:buNone/>
            </a:pPr>
            <a:endParaRPr lang="en-US">
              <a:ea typeface="Calibri"/>
              <a:cs typeface="Calibri"/>
            </a:endParaRPr>
          </a:p>
          <a:p>
            <a:pPr marL="0" indent="0">
              <a:buNone/>
            </a:pPr>
            <a:endParaRPr/>
          </a:p>
        </p:txBody>
      </p:sp>
      <p:sp>
        <p:nvSpPr>
          <p:cNvPr id="2" name="TextBox 1">
            <a:extLst>
              <a:ext uri="{FF2B5EF4-FFF2-40B4-BE49-F238E27FC236}">
                <a16:creationId xmlns:a16="http://schemas.microsoft.com/office/drawing/2014/main" id="{5F59DF58-33FB-2A56-AB91-460758CB023B}"/>
              </a:ext>
            </a:extLst>
          </p:cNvPr>
          <p:cNvSpPr txBox="1"/>
          <p:nvPr/>
        </p:nvSpPr>
        <p:spPr>
          <a:xfrm>
            <a:off x="374408" y="131461"/>
            <a:ext cx="8402934"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4000" b="1" dirty="0">
              <a:ea typeface="Calibri"/>
              <a:cs typeface="Calibri"/>
            </a:endParaRPr>
          </a:p>
          <a:p>
            <a:endParaRPr lang="en-US" sz="4000" b="1" dirty="0">
              <a:ea typeface="Calibri"/>
              <a:cs typeface="Calibri"/>
            </a:endParaRPr>
          </a:p>
          <a:p>
            <a:endParaRPr lang="en-US" sz="4000" dirty="0">
              <a:ea typeface="+mn-lt"/>
              <a:cs typeface="+mn-lt"/>
            </a:endParaRPr>
          </a:p>
        </p:txBody>
      </p:sp>
      <p:sp>
        <p:nvSpPr>
          <p:cNvPr id="4" name="TextBox 3">
            <a:extLst>
              <a:ext uri="{FF2B5EF4-FFF2-40B4-BE49-F238E27FC236}">
                <a16:creationId xmlns:a16="http://schemas.microsoft.com/office/drawing/2014/main" id="{F535C4F8-9F33-11BA-459A-795C7610E18C}"/>
              </a:ext>
            </a:extLst>
          </p:cNvPr>
          <p:cNvSpPr txBox="1"/>
          <p:nvPr/>
        </p:nvSpPr>
        <p:spPr>
          <a:xfrm>
            <a:off x="172528" y="136585"/>
            <a:ext cx="8971470" cy="60939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t>There’s strong evidence that hope is declining in developed countries:</a:t>
            </a:r>
            <a:endParaRPr lang="en-US" sz="3600" dirty="0">
              <a:ea typeface="Calibri"/>
              <a:cs typeface="Calibri"/>
            </a:endParaRPr>
          </a:p>
          <a:p>
            <a:endParaRPr lang="en-US" sz="1200" b="1" dirty="0">
              <a:ea typeface="Calibri"/>
              <a:cs typeface="Calibri"/>
            </a:endParaRPr>
          </a:p>
          <a:p>
            <a:pPr marL="457200" indent="-457200">
              <a:buFont typeface="Arial"/>
              <a:buChar char="•"/>
            </a:pPr>
            <a:r>
              <a:rPr lang="en-US" sz="3600" b="1" dirty="0">
                <a:solidFill>
                  <a:srgbClr val="FF0000"/>
                </a:solidFill>
              </a:rPr>
              <a:t>Record levels of depression and anxiety</a:t>
            </a:r>
            <a:r>
              <a:rPr lang="en-US" sz="3600" dirty="0"/>
              <a:t> (from WHO data trends)</a:t>
            </a:r>
            <a:endParaRPr lang="en-US" sz="3600" dirty="0">
              <a:ea typeface="Calibri"/>
              <a:cs typeface="Calibri"/>
            </a:endParaRPr>
          </a:p>
          <a:p>
            <a:pPr marL="457200" indent="-457200">
              <a:buFont typeface="Arial"/>
              <a:buChar char="•"/>
            </a:pPr>
            <a:r>
              <a:rPr lang="en-US" sz="3600" b="1" dirty="0">
                <a:solidFill>
                  <a:srgbClr val="FF0000"/>
                </a:solidFill>
              </a:rPr>
              <a:t>Self-harm and suicide</a:t>
            </a:r>
            <a:r>
              <a:rPr lang="en-US" sz="3600" dirty="0"/>
              <a:t> is sharply rising among youth and young adults</a:t>
            </a:r>
            <a:endParaRPr lang="en-US" sz="3600">
              <a:ea typeface="Calibri"/>
              <a:cs typeface="Calibri"/>
            </a:endParaRPr>
          </a:p>
          <a:p>
            <a:pPr marL="457200" indent="-457200">
              <a:buFont typeface="Arial"/>
              <a:buChar char="•"/>
            </a:pPr>
            <a:r>
              <a:rPr lang="en-US" sz="3600" b="1" dirty="0">
                <a:solidFill>
                  <a:srgbClr val="FF0000"/>
                </a:solidFill>
              </a:rPr>
              <a:t>Trust in institutions</a:t>
            </a:r>
            <a:r>
              <a:rPr lang="en-US" sz="3600" dirty="0"/>
              <a:t> is eroding (church, government, media) all at historic lows</a:t>
            </a:r>
            <a:endParaRPr lang="en-US" sz="3600">
              <a:ea typeface="Calibri"/>
              <a:cs typeface="Calibri"/>
            </a:endParaRPr>
          </a:p>
          <a:p>
            <a:pPr marL="457200" indent="-457200">
              <a:buFont typeface="Arial"/>
              <a:buChar char="•"/>
            </a:pPr>
            <a:r>
              <a:rPr lang="en-US" sz="3600" b="1" dirty="0">
                <a:solidFill>
                  <a:srgbClr val="FF0000"/>
                </a:solidFill>
              </a:rPr>
              <a:t>Chronic loneliness</a:t>
            </a:r>
            <a:r>
              <a:rPr lang="en-US" sz="3600" dirty="0"/>
              <a:t> considered an epidemic in the U.S. (source: Surgeon General)</a:t>
            </a:r>
            <a:endParaRPr lang="en-US" sz="3600" dirty="0">
              <a:ea typeface="Calibri"/>
              <a:cs typeface="Calibri"/>
            </a:endParaRPr>
          </a:p>
          <a:p>
            <a:pPr algn="ctr"/>
            <a:endParaRPr lang="en-US"/>
          </a:p>
        </p:txBody>
      </p:sp>
    </p:spTree>
    <p:extLst>
      <p:ext uri="{BB962C8B-B14F-4D97-AF65-F5344CB8AC3E}">
        <p14:creationId xmlns:p14="http://schemas.microsoft.com/office/powerpoint/2010/main" val="2683069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DB0EE-E3F9-A40A-935C-17DA90DC2A3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8D6BA4-FB5F-68A7-5EAF-95C2DFD154D3}"/>
              </a:ext>
            </a:extLst>
          </p:cNvPr>
          <p:cNvSpPr>
            <a:spLocks noGrp="1"/>
          </p:cNvSpPr>
          <p:nvPr>
            <p:ph idx="1"/>
          </p:nvPr>
        </p:nvSpPr>
        <p:spPr>
          <a:xfrm>
            <a:off x="0" y="0"/>
            <a:ext cx="9144000" cy="6858000"/>
          </a:xfrm>
        </p:spPr>
        <p:txBody>
          <a:bodyPr vert="horz" lIns="91440" tIns="45720" rIns="91440" bIns="45720" rtlCol="0" anchor="t">
            <a:normAutofit/>
          </a:bodyPr>
          <a:lstStyle/>
          <a:p>
            <a:pPr marL="0" indent="0">
              <a:buNone/>
            </a:pPr>
            <a:endParaRPr lang="en-US">
              <a:ea typeface="Calibri"/>
              <a:cs typeface="Calibri"/>
            </a:endParaRPr>
          </a:p>
          <a:p>
            <a:pPr marL="0" indent="0">
              <a:buNone/>
            </a:pPr>
            <a:endParaRPr/>
          </a:p>
        </p:txBody>
      </p:sp>
      <p:sp>
        <p:nvSpPr>
          <p:cNvPr id="2" name="TextBox 1">
            <a:extLst>
              <a:ext uri="{FF2B5EF4-FFF2-40B4-BE49-F238E27FC236}">
                <a16:creationId xmlns:a16="http://schemas.microsoft.com/office/drawing/2014/main" id="{A0E8E58C-3965-C44C-870B-7F3241BE0F2C}"/>
              </a:ext>
            </a:extLst>
          </p:cNvPr>
          <p:cNvSpPr txBox="1"/>
          <p:nvPr/>
        </p:nvSpPr>
        <p:spPr>
          <a:xfrm>
            <a:off x="374408" y="131461"/>
            <a:ext cx="8402934"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4000" b="1" dirty="0">
              <a:ea typeface="Calibri"/>
              <a:cs typeface="Calibri"/>
            </a:endParaRPr>
          </a:p>
          <a:p>
            <a:endParaRPr lang="en-US" sz="4000" b="1" dirty="0">
              <a:ea typeface="Calibri"/>
              <a:cs typeface="Calibri"/>
            </a:endParaRPr>
          </a:p>
          <a:p>
            <a:endParaRPr lang="en-US" sz="4000" dirty="0">
              <a:ea typeface="+mn-lt"/>
              <a:cs typeface="+mn-lt"/>
            </a:endParaRPr>
          </a:p>
        </p:txBody>
      </p:sp>
      <p:graphicFrame>
        <p:nvGraphicFramePr>
          <p:cNvPr id="15" name="Table 14">
            <a:extLst>
              <a:ext uri="{FF2B5EF4-FFF2-40B4-BE49-F238E27FC236}">
                <a16:creationId xmlns:a16="http://schemas.microsoft.com/office/drawing/2014/main" id="{C6809F25-5EC3-6F4F-7E8F-4F7BBE58E846}"/>
              </a:ext>
            </a:extLst>
          </p:cNvPr>
          <p:cNvGraphicFramePr>
            <a:graphicFrameLocks noGrp="1"/>
          </p:cNvGraphicFramePr>
          <p:nvPr>
            <p:extLst>
              <p:ext uri="{D42A27DB-BD31-4B8C-83A1-F6EECF244321}">
                <p14:modId xmlns:p14="http://schemas.microsoft.com/office/powerpoint/2010/main" val="4076632576"/>
              </p:ext>
            </p:extLst>
          </p:nvPr>
        </p:nvGraphicFramePr>
        <p:xfrm>
          <a:off x="244415" y="28754"/>
          <a:ext cx="8692724" cy="5988253"/>
        </p:xfrm>
        <a:graphic>
          <a:graphicData uri="http://schemas.openxmlformats.org/drawingml/2006/table">
            <a:tbl>
              <a:tblPr bandRow="1">
                <a:tableStyleId>{5C22544A-7EE6-4342-B048-85BDC9FD1C3A}</a:tableStyleId>
              </a:tblPr>
              <a:tblGrid>
                <a:gridCol w="3916325">
                  <a:extLst>
                    <a:ext uri="{9D8B030D-6E8A-4147-A177-3AD203B41FA5}">
                      <a16:colId xmlns:a16="http://schemas.microsoft.com/office/drawing/2014/main" val="2577087340"/>
                    </a:ext>
                  </a:extLst>
                </a:gridCol>
                <a:gridCol w="4776399">
                  <a:extLst>
                    <a:ext uri="{9D8B030D-6E8A-4147-A177-3AD203B41FA5}">
                      <a16:colId xmlns:a16="http://schemas.microsoft.com/office/drawing/2014/main" val="201843449"/>
                    </a:ext>
                  </a:extLst>
                </a:gridCol>
              </a:tblGrid>
              <a:tr h="691116">
                <a:tc>
                  <a:txBody>
                    <a:bodyPr/>
                    <a:lstStyle/>
                    <a:p>
                      <a:pPr>
                        <a:buNone/>
                      </a:pPr>
                      <a:r>
                        <a:rPr lang="en-US" sz="3300" b="1" dirty="0"/>
                        <a:t>Metric</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a:buNone/>
                      </a:pPr>
                      <a:r>
                        <a:rPr lang="en-US" sz="3300" b="1" dirty="0"/>
                        <a:t>Trend</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2595482504"/>
                  </a:ext>
                </a:extLst>
              </a:tr>
              <a:tr h="1053337">
                <a:tc>
                  <a:txBody>
                    <a:bodyPr/>
                    <a:lstStyle/>
                    <a:p>
                      <a:pPr>
                        <a:buNone/>
                      </a:pPr>
                      <a:r>
                        <a:rPr lang="en-US" sz="3300" b="1" dirty="0">
                          <a:solidFill>
                            <a:srgbClr val="FF0000"/>
                          </a:solidFill>
                        </a:rPr>
                        <a:t>Suicide rates</a:t>
                      </a:r>
                    </a:p>
                  </a:txBody>
                  <a:tcPr anchor="ctr">
                    <a:lnL>
                      <a:solidFill>
                        <a:srgbClr val="000000"/>
                      </a:solidFill>
                    </a:lnL>
                    <a:lnR w="0">
                      <a:noFill/>
                    </a:lnR>
                    <a:lnT w="12700">
                      <a:solidFill>
                        <a:schemeClr val="tx1"/>
                      </a:solidFill>
                    </a:lnT>
                    <a:lnB w="12700">
                      <a:solidFill>
                        <a:schemeClr val="tx1"/>
                      </a:solidFill>
                    </a:lnB>
                    <a:noFill/>
                  </a:tcPr>
                </a:tc>
                <a:tc>
                  <a:txBody>
                    <a:bodyPr/>
                    <a:lstStyle/>
                    <a:p>
                      <a:pPr>
                        <a:buNone/>
                      </a:pPr>
                      <a:r>
                        <a:rPr lang="en-US" sz="3300" b="1" dirty="0"/>
                        <a:t>Have risen significantly in the past 20 years</a:t>
                      </a:r>
                    </a:p>
                  </a:txBody>
                  <a:tcPr anchor="ctr">
                    <a:lnL w="0">
                      <a:noFill/>
                    </a:lnL>
                    <a:lnR>
                      <a:solidFill>
                        <a:srgbClr val="000000"/>
                      </a:solidFill>
                    </a:lnR>
                    <a:lnT w="12700">
                      <a:solidFill>
                        <a:schemeClr val="tx1"/>
                      </a:solidFill>
                    </a:lnT>
                    <a:lnB w="12700">
                      <a:solidFill>
                        <a:schemeClr val="tx1"/>
                      </a:solidFill>
                    </a:lnB>
                    <a:noFill/>
                  </a:tcPr>
                </a:tc>
                <a:extLst>
                  <a:ext uri="{0D108BD9-81ED-4DB2-BD59-A6C34878D82A}">
                    <a16:rowId xmlns:a16="http://schemas.microsoft.com/office/drawing/2014/main" val="477723821"/>
                  </a:ext>
                </a:extLst>
              </a:tr>
              <a:tr h="832883">
                <a:tc>
                  <a:txBody>
                    <a:bodyPr/>
                    <a:lstStyle/>
                    <a:p>
                      <a:pPr>
                        <a:buNone/>
                      </a:pPr>
                      <a:r>
                        <a:rPr lang="en-US" sz="3300" b="1" dirty="0">
                          <a:solidFill>
                            <a:srgbClr val="FF0000"/>
                          </a:solidFill>
                        </a:rPr>
                        <a:t>Birth rates</a:t>
                      </a:r>
                    </a:p>
                  </a:txBody>
                  <a:tcPr anchor="ctr">
                    <a:lnL>
                      <a:solidFill>
                        <a:srgbClr val="000000"/>
                      </a:solidFill>
                    </a:lnL>
                    <a:lnR w="0">
                      <a:noFill/>
                    </a:lnR>
                    <a:lnT w="12700">
                      <a:solidFill>
                        <a:schemeClr val="tx1"/>
                      </a:solidFill>
                    </a:lnT>
                    <a:lnB w="12700">
                      <a:solidFill>
                        <a:schemeClr val="tx1"/>
                      </a:solidFill>
                    </a:lnB>
                    <a:noFill/>
                  </a:tcPr>
                </a:tc>
                <a:tc>
                  <a:txBody>
                    <a:bodyPr/>
                    <a:lstStyle/>
                    <a:p>
                      <a:pPr>
                        <a:buNone/>
                      </a:pPr>
                      <a:r>
                        <a:rPr lang="en-US" sz="3300" b="1" dirty="0"/>
                        <a:t>At historical lows globally</a:t>
                      </a:r>
                    </a:p>
                  </a:txBody>
                  <a:tcPr anchor="ctr">
                    <a:lnL w="0">
                      <a:noFill/>
                    </a:lnL>
                    <a:lnR>
                      <a:solidFill>
                        <a:srgbClr val="000000"/>
                      </a:solidFill>
                    </a:lnR>
                    <a:lnT w="12700">
                      <a:solidFill>
                        <a:schemeClr val="tx1"/>
                      </a:solidFill>
                    </a:lnT>
                    <a:lnB w="12700">
                      <a:solidFill>
                        <a:schemeClr val="tx1"/>
                      </a:solidFill>
                    </a:lnB>
                    <a:noFill/>
                  </a:tcPr>
                </a:tc>
                <a:extLst>
                  <a:ext uri="{0D108BD9-81ED-4DB2-BD59-A6C34878D82A}">
                    <a16:rowId xmlns:a16="http://schemas.microsoft.com/office/drawing/2014/main" val="3521047137"/>
                  </a:ext>
                </a:extLst>
              </a:tr>
              <a:tr h="1134139">
                <a:tc>
                  <a:txBody>
                    <a:bodyPr/>
                    <a:lstStyle/>
                    <a:p>
                      <a:pPr>
                        <a:buNone/>
                      </a:pPr>
                      <a:r>
                        <a:rPr lang="en-US" sz="3300" b="1" dirty="0">
                          <a:solidFill>
                            <a:srgbClr val="FF0000"/>
                          </a:solidFill>
                        </a:rPr>
                        <a:t>Religious affiliation</a:t>
                      </a:r>
                    </a:p>
                  </a:txBody>
                  <a:tcPr anchor="ctr">
                    <a:lnL>
                      <a:solidFill>
                        <a:srgbClr val="000000"/>
                      </a:solidFill>
                    </a:lnL>
                    <a:lnR w="0">
                      <a:noFill/>
                    </a:lnR>
                    <a:lnT w="12700">
                      <a:solidFill>
                        <a:schemeClr val="tx1"/>
                      </a:solidFill>
                    </a:lnT>
                    <a:lnB w="12700">
                      <a:solidFill>
                        <a:schemeClr val="tx1"/>
                      </a:solidFill>
                    </a:lnB>
                    <a:noFill/>
                  </a:tcPr>
                </a:tc>
                <a:tc>
                  <a:txBody>
                    <a:bodyPr/>
                    <a:lstStyle/>
                    <a:p>
                      <a:pPr>
                        <a:buNone/>
                      </a:pPr>
                      <a:r>
                        <a:rPr lang="en-US" sz="3300" b="1" dirty="0"/>
                        <a:t>Declining in Western nations</a:t>
                      </a:r>
                    </a:p>
                  </a:txBody>
                  <a:tcPr anchor="ctr">
                    <a:lnL w="0">
                      <a:noFill/>
                    </a:lnL>
                    <a:lnR>
                      <a:solidFill>
                        <a:srgbClr val="000000"/>
                      </a:solidFill>
                    </a:lnR>
                    <a:lnT w="12700">
                      <a:solidFill>
                        <a:schemeClr val="tx1"/>
                      </a:solidFill>
                    </a:lnT>
                    <a:lnB w="12700">
                      <a:solidFill>
                        <a:schemeClr val="tx1"/>
                      </a:solidFill>
                    </a:lnB>
                    <a:noFill/>
                  </a:tcPr>
                </a:tc>
                <a:extLst>
                  <a:ext uri="{0D108BD9-81ED-4DB2-BD59-A6C34878D82A}">
                    <a16:rowId xmlns:a16="http://schemas.microsoft.com/office/drawing/2014/main" val="2989587772"/>
                  </a:ext>
                </a:extLst>
              </a:tr>
              <a:tr h="1116418">
                <a:tc>
                  <a:txBody>
                    <a:bodyPr/>
                    <a:lstStyle/>
                    <a:p>
                      <a:pPr lvl="0">
                        <a:buNone/>
                      </a:pPr>
                      <a:r>
                        <a:rPr lang="en-US" sz="3300" b="1" i="0" u="none" strike="noStrike" noProof="0" dirty="0">
                          <a:solidFill>
                            <a:srgbClr val="FF0000"/>
                          </a:solidFill>
                          <a:latin typeface="Calibri"/>
                        </a:rPr>
                        <a:t>Anxiety/Depression</a:t>
                      </a:r>
                      <a:endParaRPr lang="en-US" sz="3300" b="1" dirty="0">
                        <a:solidFill>
                          <a:srgbClr val="FF0000"/>
                        </a:solidFill>
                      </a:endParaRPr>
                    </a:p>
                  </a:txBody>
                  <a:tcPr anchor="ctr">
                    <a:lnL>
                      <a:solidFill>
                        <a:srgbClr val="000000"/>
                      </a:solidFill>
                    </a:lnL>
                    <a:lnR w="0">
                      <a:noFill/>
                    </a:lnR>
                    <a:lnT w="12700">
                      <a:solidFill>
                        <a:schemeClr val="tx1"/>
                      </a:solidFill>
                    </a:lnT>
                    <a:lnB w="12700">
                      <a:solidFill>
                        <a:schemeClr val="tx1"/>
                      </a:solidFill>
                    </a:lnB>
                    <a:noFill/>
                  </a:tcPr>
                </a:tc>
                <a:tc>
                  <a:txBody>
                    <a:bodyPr/>
                    <a:lstStyle/>
                    <a:p>
                      <a:pPr>
                        <a:buNone/>
                      </a:pPr>
                      <a:r>
                        <a:rPr lang="en-US" sz="3300" b="1" dirty="0"/>
                        <a:t>Increasing</a:t>
                      </a:r>
                      <a:endParaRPr lang="en-US" sz="3300" b="1" dirty="0" err="1"/>
                    </a:p>
                  </a:txBody>
                  <a:tcPr anchor="ctr">
                    <a:lnL w="0">
                      <a:noFill/>
                    </a:lnL>
                    <a:lnR>
                      <a:solidFill>
                        <a:srgbClr val="000000"/>
                      </a:solidFill>
                    </a:lnR>
                    <a:lnT w="12700">
                      <a:solidFill>
                        <a:schemeClr val="tx1"/>
                      </a:solidFill>
                    </a:lnT>
                    <a:lnB w="12700">
                      <a:solidFill>
                        <a:schemeClr val="tx1"/>
                      </a:solidFill>
                    </a:lnB>
                    <a:noFill/>
                  </a:tcPr>
                </a:tc>
                <a:extLst>
                  <a:ext uri="{0D108BD9-81ED-4DB2-BD59-A6C34878D82A}">
                    <a16:rowId xmlns:a16="http://schemas.microsoft.com/office/drawing/2014/main" val="2420796508"/>
                  </a:ext>
                </a:extLst>
              </a:tr>
              <a:tr h="1116417">
                <a:tc>
                  <a:txBody>
                    <a:bodyPr/>
                    <a:lstStyle/>
                    <a:p>
                      <a:pPr lvl="0">
                        <a:buNone/>
                      </a:pPr>
                      <a:r>
                        <a:rPr lang="en-US" sz="3300" b="1" i="0" u="none" strike="noStrike" noProof="0" dirty="0">
                          <a:solidFill>
                            <a:srgbClr val="FF0000"/>
                          </a:solidFill>
                        </a:rPr>
                        <a:t>Addictions/</a:t>
                      </a:r>
                      <a:br>
                        <a:rPr lang="en-US" sz="3300" b="1" i="0" u="none" strike="noStrike" noProof="0" dirty="0">
                          <a:solidFill>
                            <a:srgbClr val="FF0000"/>
                          </a:solidFill>
                        </a:rPr>
                      </a:br>
                      <a:r>
                        <a:rPr lang="en-US" sz="3300" b="1" i="0" u="none" strike="noStrike" noProof="0" dirty="0">
                          <a:solidFill>
                            <a:srgbClr val="FF0000"/>
                          </a:solidFill>
                        </a:rPr>
                        <a:t>Substance abuse</a:t>
                      </a:r>
                    </a:p>
                  </a:txBody>
                  <a:tcPr anchor="ctr">
                    <a:lnL w="0">
                      <a:noFill/>
                    </a:lnL>
                    <a:lnR w="0">
                      <a:noFill/>
                    </a:lnR>
                    <a:lnT w="12700">
                      <a:solidFill>
                        <a:schemeClr val="tx1"/>
                      </a:solidFill>
                    </a:lnT>
                    <a:lnB w="12700">
                      <a:solidFill>
                        <a:schemeClr val="tx1"/>
                      </a:solidFill>
                    </a:lnB>
                    <a:noFill/>
                  </a:tcPr>
                </a:tc>
                <a:tc>
                  <a:txBody>
                    <a:bodyPr/>
                    <a:lstStyle/>
                    <a:p>
                      <a:pPr lvl="0" algn="l">
                        <a:lnSpc>
                          <a:spcPct val="100000"/>
                        </a:lnSpc>
                        <a:spcBef>
                          <a:spcPts val="0"/>
                        </a:spcBef>
                        <a:spcAft>
                          <a:spcPts val="0"/>
                        </a:spcAft>
                        <a:buNone/>
                      </a:pPr>
                      <a:r>
                        <a:rPr lang="en-US" sz="3300" b="1" i="0" u="none" strike="noStrike" noProof="0" dirty="0">
                          <a:solidFill>
                            <a:srgbClr val="000000"/>
                          </a:solidFill>
                          <a:latin typeface="Calibri"/>
                        </a:rPr>
                        <a:t>Increasing</a:t>
                      </a:r>
                      <a:endParaRPr lang="en-US" dirty="0"/>
                    </a:p>
                    <a:p>
                      <a:pPr lvl="0">
                        <a:buNone/>
                      </a:pPr>
                      <a:endParaRPr lang="en-US" sz="3300" b="1" dirty="0"/>
                    </a:p>
                  </a:txBody>
                  <a:tcPr anchor="ctr">
                    <a:lnL w="0">
                      <a:noFill/>
                    </a:lnL>
                    <a:lnR w="0">
                      <a:noFill/>
                    </a:lnR>
                    <a:lnT w="12700">
                      <a:solidFill>
                        <a:schemeClr val="tx1"/>
                      </a:solidFill>
                    </a:lnT>
                    <a:lnB w="12700">
                      <a:solidFill>
                        <a:schemeClr val="tx1"/>
                      </a:solidFill>
                    </a:lnB>
                    <a:noFill/>
                  </a:tcPr>
                </a:tc>
                <a:extLst>
                  <a:ext uri="{0D108BD9-81ED-4DB2-BD59-A6C34878D82A}">
                    <a16:rowId xmlns:a16="http://schemas.microsoft.com/office/drawing/2014/main" val="366102208"/>
                  </a:ext>
                </a:extLst>
              </a:tr>
            </a:tbl>
          </a:graphicData>
        </a:graphic>
      </p:graphicFrame>
    </p:spTree>
    <p:extLst>
      <p:ext uri="{BB962C8B-B14F-4D97-AF65-F5344CB8AC3E}">
        <p14:creationId xmlns:p14="http://schemas.microsoft.com/office/powerpoint/2010/main" val="220102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2B845-47AA-247F-EA67-4BAC849BF37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462512-91D1-F988-A178-A245ADAC5D29}"/>
              </a:ext>
            </a:extLst>
          </p:cNvPr>
          <p:cNvSpPr>
            <a:spLocks noGrp="1"/>
          </p:cNvSpPr>
          <p:nvPr>
            <p:ph idx="1"/>
          </p:nvPr>
        </p:nvSpPr>
        <p:spPr>
          <a:xfrm>
            <a:off x="373811" y="316300"/>
            <a:ext cx="8396378" cy="6254154"/>
          </a:xfrm>
        </p:spPr>
        <p:txBody>
          <a:bodyPr vert="horz" lIns="91440" tIns="45720" rIns="91440" bIns="45720" rtlCol="0" anchor="t">
            <a:noAutofit/>
          </a:bodyPr>
          <a:lstStyle/>
          <a:p>
            <a:pPr marL="0" indent="0">
              <a:spcBef>
                <a:spcPts val="0"/>
              </a:spcBef>
              <a:buNone/>
            </a:pPr>
            <a:r>
              <a:rPr lang="en-US" sz="3600" b="1" dirty="0">
                <a:solidFill>
                  <a:srgbClr val="FF0000"/>
                </a:solidFill>
              </a:rPr>
              <a:t>Our world punishes hope</a:t>
            </a:r>
            <a:endParaRPr lang="en-US" sz="3600" b="1" dirty="0">
              <a:solidFill>
                <a:srgbClr val="FF0000"/>
              </a:solidFill>
              <a:ea typeface="Calibri"/>
              <a:cs typeface="Calibri"/>
            </a:endParaRPr>
          </a:p>
          <a:p>
            <a:pPr marL="457200" indent="-457200">
              <a:spcBef>
                <a:spcPts val="0"/>
              </a:spcBef>
            </a:pPr>
            <a:r>
              <a:rPr lang="en-US" sz="3600" b="1" dirty="0">
                <a:ea typeface="+mn-lt"/>
                <a:cs typeface="+mn-lt"/>
              </a:rPr>
              <a:t>Hope makes you look naïve.</a:t>
            </a:r>
          </a:p>
          <a:p>
            <a:pPr marL="457200" indent="-457200">
              <a:spcBef>
                <a:spcPts val="0"/>
              </a:spcBef>
            </a:pPr>
            <a:r>
              <a:rPr lang="en-US" sz="3600" b="1" dirty="0">
                <a:ea typeface="+mn-lt"/>
                <a:cs typeface="+mn-lt"/>
              </a:rPr>
              <a:t>Hope requires patience.</a:t>
            </a:r>
          </a:p>
          <a:p>
            <a:pPr marL="457200" indent="-457200">
              <a:spcBef>
                <a:spcPts val="0"/>
              </a:spcBef>
            </a:pPr>
            <a:r>
              <a:rPr lang="en-US" sz="3600" b="1" dirty="0">
                <a:ea typeface="+mn-lt"/>
                <a:cs typeface="+mn-lt"/>
              </a:rPr>
              <a:t>Hope requires trust.</a:t>
            </a:r>
            <a:endParaRPr lang="en-US" sz="3600" b="1" dirty="0">
              <a:ea typeface="Calibri"/>
              <a:cs typeface="Calibri"/>
            </a:endParaRPr>
          </a:p>
          <a:p>
            <a:pPr marL="0" indent="0">
              <a:spcBef>
                <a:spcPts val="0"/>
              </a:spcBef>
              <a:buNone/>
            </a:pPr>
            <a:r>
              <a:rPr lang="en-US" sz="3600" b="1" dirty="0">
                <a:solidFill>
                  <a:srgbClr val="FF0000"/>
                </a:solidFill>
                <a:ea typeface="+mn-lt"/>
                <a:cs typeface="+mn-lt"/>
              </a:rPr>
              <a:t>But the world rewards:</a:t>
            </a:r>
          </a:p>
          <a:p>
            <a:pPr marL="0" indent="0">
              <a:spcBef>
                <a:spcPts val="0"/>
              </a:spcBef>
              <a:buNone/>
            </a:pPr>
            <a:r>
              <a:rPr lang="en-US" sz="3600" b="1" dirty="0">
                <a:solidFill>
                  <a:srgbClr val="FF0000"/>
                </a:solidFill>
                <a:ea typeface="+mn-lt"/>
                <a:cs typeface="+mn-lt"/>
              </a:rPr>
              <a:t>Cynicism, Suspicion, </a:t>
            </a:r>
          </a:p>
          <a:p>
            <a:pPr marL="0" indent="0">
              <a:spcBef>
                <a:spcPts val="0"/>
              </a:spcBef>
              <a:buNone/>
            </a:pPr>
            <a:r>
              <a:rPr lang="en-US" sz="3600" b="1" dirty="0">
                <a:solidFill>
                  <a:srgbClr val="FF0000"/>
                </a:solidFill>
                <a:ea typeface="+mn-lt"/>
                <a:cs typeface="+mn-lt"/>
              </a:rPr>
              <a:t>Self-preservation, Apathy</a:t>
            </a:r>
            <a:endParaRPr lang="en-US" sz="3600" b="1" dirty="0">
              <a:solidFill>
                <a:srgbClr val="FF0000"/>
              </a:solidFill>
              <a:ea typeface="Calibri"/>
              <a:cs typeface="Calibri"/>
            </a:endParaRPr>
          </a:p>
          <a:p>
            <a:pPr marL="0" indent="0">
              <a:spcBef>
                <a:spcPts val="0"/>
              </a:spcBef>
              <a:buNone/>
            </a:pPr>
            <a:endParaRPr lang="en-US" sz="3600" dirty="0">
              <a:ea typeface="+mn-lt"/>
              <a:cs typeface="+mn-lt"/>
            </a:endParaRPr>
          </a:p>
          <a:p>
            <a:pPr marL="0" indent="0">
              <a:spcBef>
                <a:spcPts val="0"/>
              </a:spcBef>
              <a:buNone/>
            </a:pPr>
            <a:r>
              <a:rPr lang="en-US" sz="3600" dirty="0">
                <a:ea typeface="+mn-lt"/>
                <a:cs typeface="+mn-lt"/>
              </a:rPr>
              <a:t>The hopeful are often </a:t>
            </a:r>
            <a:r>
              <a:rPr lang="en-US" sz="3600" b="1" dirty="0">
                <a:ea typeface="+mn-lt"/>
                <a:cs typeface="+mn-lt"/>
              </a:rPr>
              <a:t>mocked</a:t>
            </a:r>
            <a:r>
              <a:rPr lang="en-US" sz="3600" dirty="0">
                <a:ea typeface="+mn-lt"/>
                <a:cs typeface="+mn-lt"/>
              </a:rPr>
              <a:t>, </a:t>
            </a:r>
            <a:r>
              <a:rPr lang="en-US" sz="3600" b="1" dirty="0">
                <a:ea typeface="+mn-lt"/>
                <a:cs typeface="+mn-lt"/>
              </a:rPr>
              <a:t>hurt</a:t>
            </a:r>
            <a:r>
              <a:rPr lang="en-US" sz="3600" dirty="0">
                <a:ea typeface="+mn-lt"/>
                <a:cs typeface="+mn-lt"/>
              </a:rPr>
              <a:t>, or </a:t>
            </a:r>
            <a:r>
              <a:rPr lang="en-US" sz="3600" b="1" dirty="0">
                <a:ea typeface="+mn-lt"/>
                <a:cs typeface="+mn-lt"/>
              </a:rPr>
              <a:t>taken advantage of</a:t>
            </a:r>
            <a:r>
              <a:rPr lang="en-US" sz="3600" dirty="0">
                <a:ea typeface="+mn-lt"/>
                <a:cs typeface="+mn-lt"/>
              </a:rPr>
              <a:t>.  Many stop hoping simply to avoid being disappointed again.</a:t>
            </a:r>
            <a:endParaRPr lang="en-US" sz="3600" dirty="0">
              <a:ea typeface="Calibri"/>
              <a:cs typeface="Calibri"/>
            </a:endParaRPr>
          </a:p>
        </p:txBody>
      </p:sp>
      <p:sp>
        <p:nvSpPr>
          <p:cNvPr id="2" name="TextBox 1">
            <a:extLst>
              <a:ext uri="{FF2B5EF4-FFF2-40B4-BE49-F238E27FC236}">
                <a16:creationId xmlns:a16="http://schemas.microsoft.com/office/drawing/2014/main" id="{5FB057EC-B8C9-F8F6-7499-6F41B0E9999F}"/>
              </a:ext>
            </a:extLst>
          </p:cNvPr>
          <p:cNvSpPr txBox="1"/>
          <p:nvPr/>
        </p:nvSpPr>
        <p:spPr>
          <a:xfrm>
            <a:off x="374408" y="131461"/>
            <a:ext cx="8402934"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4000" b="1" dirty="0">
              <a:ea typeface="Calibri"/>
              <a:cs typeface="Calibri"/>
            </a:endParaRPr>
          </a:p>
          <a:p>
            <a:endParaRPr lang="en-US" sz="4000" b="1" dirty="0">
              <a:ea typeface="Calibri"/>
              <a:cs typeface="Calibri"/>
            </a:endParaRPr>
          </a:p>
          <a:p>
            <a:endParaRPr lang="en-US" sz="4000" dirty="0">
              <a:ea typeface="+mn-lt"/>
              <a:cs typeface="+mn-lt"/>
            </a:endParaRPr>
          </a:p>
        </p:txBody>
      </p:sp>
      <p:sp>
        <p:nvSpPr>
          <p:cNvPr id="4" name="TextBox 3">
            <a:extLst>
              <a:ext uri="{FF2B5EF4-FFF2-40B4-BE49-F238E27FC236}">
                <a16:creationId xmlns:a16="http://schemas.microsoft.com/office/drawing/2014/main" id="{8850DD9F-C2B9-D54D-C192-D4A91278DA9F}"/>
              </a:ext>
            </a:extLst>
          </p:cNvPr>
          <p:cNvSpPr txBox="1"/>
          <p:nvPr/>
        </p:nvSpPr>
        <p:spPr>
          <a:xfrm>
            <a:off x="1912189" y="136585"/>
            <a:ext cx="4572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b="1" dirty="0">
              <a:ea typeface="Calibri"/>
              <a:cs typeface="Calibri"/>
            </a:endParaRPr>
          </a:p>
          <a:p>
            <a:pPr algn="ctr"/>
            <a:endParaRPr lang="en-US"/>
          </a:p>
        </p:txBody>
      </p:sp>
    </p:spTree>
    <p:extLst>
      <p:ext uri="{BB962C8B-B14F-4D97-AF65-F5344CB8AC3E}">
        <p14:creationId xmlns:p14="http://schemas.microsoft.com/office/powerpoint/2010/main" val="3241113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E1D8-5BD6-5C24-5F88-886C77B3C3F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03C555-CCC1-3F01-EBE5-28CDCEBEA8A9}"/>
              </a:ext>
            </a:extLst>
          </p:cNvPr>
          <p:cNvSpPr>
            <a:spLocks noGrp="1"/>
          </p:cNvSpPr>
          <p:nvPr>
            <p:ph idx="1"/>
          </p:nvPr>
        </p:nvSpPr>
        <p:spPr>
          <a:xfrm>
            <a:off x="344311" y="273756"/>
            <a:ext cx="8462433" cy="6071129"/>
          </a:xfrm>
        </p:spPr>
        <p:txBody>
          <a:bodyPr vert="horz" lIns="91440" tIns="45720" rIns="91440" bIns="45720" rtlCol="0" anchor="t">
            <a:noAutofit/>
          </a:bodyPr>
          <a:lstStyle/>
          <a:p>
            <a:pPr marL="0" indent="0">
              <a:buNone/>
            </a:pPr>
            <a:r>
              <a:rPr lang="en-US" sz="4800" dirty="0">
                <a:ea typeface="Calibri"/>
                <a:cs typeface="Calibri"/>
              </a:rPr>
              <a:t>In his study on Fear Cannon explicitly asked:</a:t>
            </a:r>
          </a:p>
          <a:p>
            <a:pPr marL="0" indent="0">
              <a:buNone/>
            </a:pPr>
            <a:r>
              <a:rPr lang="en-US" sz="4800" b="1" dirty="0">
                <a:solidFill>
                  <a:srgbClr val="FF0000"/>
                </a:solidFill>
                <a:ea typeface="Calibri"/>
                <a:cs typeface="Calibri"/>
              </a:rPr>
              <a:t>How can a persistent state of fear end the life of man?”</a:t>
            </a:r>
          </a:p>
          <a:p>
            <a:pPr marL="0" indent="0">
              <a:buNone/>
            </a:pPr>
            <a:br>
              <a:rPr lang="en-US" sz="4800" dirty="0">
                <a:ea typeface="Calibri"/>
                <a:cs typeface="Calibri"/>
              </a:rPr>
            </a:br>
            <a:r>
              <a:rPr lang="en-US" sz="4000" dirty="0">
                <a:ea typeface="Calibri"/>
                <a:cs typeface="Calibri"/>
              </a:rPr>
              <a:t>— Walter Cannon, </a:t>
            </a:r>
            <a:r>
              <a:rPr lang="en-US" sz="4000" b="1" i="1" dirty="0">
                <a:ea typeface="Calibri"/>
                <a:cs typeface="Calibri"/>
              </a:rPr>
              <a:t>Voodoo Death</a:t>
            </a:r>
            <a:r>
              <a:rPr lang="en-US" sz="4000" dirty="0">
                <a:ea typeface="Calibri"/>
                <a:cs typeface="Calibri"/>
              </a:rPr>
              <a:t>, 1942</a:t>
            </a:r>
          </a:p>
          <a:p>
            <a:pPr marL="0" indent="0">
              <a:buNone/>
            </a:pPr>
            <a:endParaRPr lang="en-US" sz="4800" dirty="0">
              <a:ea typeface="Calibri"/>
              <a:cs typeface="Calibri"/>
            </a:endParaRPr>
          </a:p>
          <a:p>
            <a:pPr marL="0" indent="0">
              <a:buNone/>
            </a:pPr>
            <a:endParaRPr lang="en-US" sz="3600" dirty="0">
              <a:ea typeface="Calibri"/>
              <a:cs typeface="Calibri"/>
            </a:endParaRPr>
          </a:p>
          <a:p>
            <a:pPr marL="0" indent="0">
              <a:buNone/>
            </a:pPr>
            <a:endParaRPr lang="en-US" sz="2700" dirty="0">
              <a:ea typeface="Calibri"/>
              <a:cs typeface="Calibri"/>
            </a:endParaRPr>
          </a:p>
        </p:txBody>
      </p:sp>
    </p:spTree>
    <p:extLst>
      <p:ext uri="{BB962C8B-B14F-4D97-AF65-F5344CB8AC3E}">
        <p14:creationId xmlns:p14="http://schemas.microsoft.com/office/powerpoint/2010/main" val="34382449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3C1E12-274F-C256-0953-9495168701E0}"/>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 name="Picture 10" descr="An open book with text and a mouse&#10;&#10;AI-generated content may be incorrect.">
            <a:extLst>
              <a:ext uri="{FF2B5EF4-FFF2-40B4-BE49-F238E27FC236}">
                <a16:creationId xmlns:a16="http://schemas.microsoft.com/office/drawing/2014/main" id="{33DABEFD-8C89-B147-6442-A0BAA0053C25}"/>
              </a:ext>
            </a:extLst>
          </p:cNvPr>
          <p:cNvPicPr>
            <a:picLocks noChangeAspect="1"/>
          </p:cNvPicPr>
          <p:nvPr/>
        </p:nvPicPr>
        <p:blipFill>
          <a:blip r:embed="rId3"/>
          <a:srcRect b="9383"/>
          <a:stretch>
            <a:fillRect/>
          </a:stretch>
        </p:blipFill>
        <p:spPr>
          <a:xfrm>
            <a:off x="20" y="1282"/>
            <a:ext cx="9143980" cy="6856718"/>
          </a:xfrm>
          <a:prstGeom prst="rect">
            <a:avLst/>
          </a:prstGeom>
        </p:spPr>
      </p:pic>
    </p:spTree>
    <p:extLst>
      <p:ext uri="{BB962C8B-B14F-4D97-AF65-F5344CB8AC3E}">
        <p14:creationId xmlns:p14="http://schemas.microsoft.com/office/powerpoint/2010/main" val="10956158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CE62F5-EADF-A943-D640-096635879DEB}"/>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person looking at a fish in a large aquarium">
            <a:extLst>
              <a:ext uri="{FF2B5EF4-FFF2-40B4-BE49-F238E27FC236}">
                <a16:creationId xmlns:a16="http://schemas.microsoft.com/office/drawing/2014/main" id="{337A7551-30B8-DE39-6E77-7983E754A670}"/>
              </a:ext>
            </a:extLst>
          </p:cNvPr>
          <p:cNvPicPr>
            <a:picLocks noChangeAspect="1"/>
          </p:cNvPicPr>
          <p:nvPr/>
        </p:nvPicPr>
        <p:blipFill>
          <a:blip r:embed="rId3"/>
          <a:srcRect l="5120" r="22201" b="1"/>
          <a:stretch>
            <a:fillRect/>
          </a:stretch>
        </p:blipFill>
        <p:spPr>
          <a:xfrm>
            <a:off x="20" y="1282"/>
            <a:ext cx="9143980" cy="6856718"/>
          </a:xfrm>
          <a:prstGeom prst="rect">
            <a:avLst/>
          </a:prstGeom>
        </p:spPr>
      </p:pic>
    </p:spTree>
    <p:extLst>
      <p:ext uri="{BB962C8B-B14F-4D97-AF65-F5344CB8AC3E}">
        <p14:creationId xmlns:p14="http://schemas.microsoft.com/office/powerpoint/2010/main" val="26887075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7B40A3-FE41-ADA3-4CAE-5FF77ECABFA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CD3DBA-80C5-0989-82BF-96520C373F07}"/>
              </a:ext>
            </a:extLst>
          </p:cNvPr>
          <p:cNvSpPr>
            <a:spLocks noGrp="1"/>
          </p:cNvSpPr>
          <p:nvPr>
            <p:ph idx="1"/>
          </p:nvPr>
        </p:nvSpPr>
        <p:spPr>
          <a:xfrm>
            <a:off x="210256" y="280812"/>
            <a:ext cx="8709376" cy="6296906"/>
          </a:xfrm>
        </p:spPr>
        <p:txBody>
          <a:bodyPr vert="horz" lIns="91440" tIns="45720" rIns="91440" bIns="45720" rtlCol="0" anchor="t">
            <a:normAutofit/>
          </a:bodyPr>
          <a:lstStyle/>
          <a:p>
            <a:pPr marL="0" indent="0">
              <a:buNone/>
            </a:pPr>
            <a:endParaRPr lang="en-US">
              <a:ea typeface="Calibri"/>
              <a:cs typeface="Calibri"/>
            </a:endParaRPr>
          </a:p>
          <a:p>
            <a:pPr>
              <a:defRPr sz="3200"/>
            </a:pPr>
            <a:endParaRPr dirty="0">
              <a:ea typeface="Calibri"/>
              <a:cs typeface="Calibri"/>
            </a:endParaRPr>
          </a:p>
        </p:txBody>
      </p:sp>
      <p:sp>
        <p:nvSpPr>
          <p:cNvPr id="6" name="TextBox 5">
            <a:extLst>
              <a:ext uri="{FF2B5EF4-FFF2-40B4-BE49-F238E27FC236}">
                <a16:creationId xmlns:a16="http://schemas.microsoft.com/office/drawing/2014/main" id="{910BC0B7-4147-9E5B-2F84-C21D426C7DF7}"/>
              </a:ext>
            </a:extLst>
          </p:cNvPr>
          <p:cNvSpPr txBox="1"/>
          <p:nvPr/>
        </p:nvSpPr>
        <p:spPr>
          <a:xfrm>
            <a:off x="211667" y="282222"/>
            <a:ext cx="8706554" cy="58477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400" dirty="0">
                <a:ea typeface="+mn-lt"/>
                <a:cs typeface="+mn-lt"/>
              </a:rPr>
              <a:t>He began with a group of twelve domesticated rats. Some of them swam for only minutes, others swam for hours before they drowned.</a:t>
            </a:r>
          </a:p>
          <a:p>
            <a:endParaRPr lang="en-US" sz="3400" dirty="0">
              <a:ea typeface="Calibri"/>
              <a:cs typeface="Calibri"/>
            </a:endParaRPr>
          </a:p>
          <a:p>
            <a:r>
              <a:rPr lang="en-US" sz="3400" dirty="0">
                <a:solidFill>
                  <a:srgbClr val="1F1F1F"/>
                </a:solidFill>
                <a:ea typeface="Calibri"/>
                <a:cs typeface="Calibri"/>
              </a:rPr>
              <a:t>Next, Richter turned to </a:t>
            </a:r>
            <a:r>
              <a:rPr lang="en-US" sz="3400" b="1" dirty="0">
                <a:solidFill>
                  <a:srgbClr val="1F1F1F"/>
                </a:solidFill>
                <a:ea typeface="Calibri"/>
                <a:cs typeface="Calibri"/>
              </a:rPr>
              <a:t>wild rats</a:t>
            </a:r>
            <a:r>
              <a:rPr lang="en-US" sz="3400" dirty="0">
                <a:solidFill>
                  <a:srgbClr val="1F1F1F"/>
                </a:solidFill>
                <a:ea typeface="Calibri"/>
                <a:cs typeface="Calibri"/>
              </a:rPr>
              <a:t>—recently trapped, strong, wary, and </a:t>
            </a:r>
            <a:r>
              <a:rPr lang="en-US" sz="3400" b="1" dirty="0">
                <a:solidFill>
                  <a:srgbClr val="1F1F1F"/>
                </a:solidFill>
                <a:ea typeface="Calibri"/>
                <a:cs typeface="Calibri"/>
              </a:rPr>
              <a:t>known for being excellent swimmers</a:t>
            </a:r>
            <a:r>
              <a:rPr lang="en-US" sz="3400" dirty="0">
                <a:solidFill>
                  <a:srgbClr val="1F1F1F"/>
                </a:solidFill>
                <a:ea typeface="Calibri"/>
                <a:cs typeface="Calibri"/>
              </a:rPr>
              <a:t>.  He expected them to outperform the tame rats. Instead, the opposite happened. One by one, they surprised him: </a:t>
            </a:r>
            <a:r>
              <a:rPr lang="en-US" sz="3400" b="1" dirty="0">
                <a:solidFill>
                  <a:srgbClr val="1F1F1F"/>
                </a:solidFill>
                <a:ea typeface="Calibri"/>
                <a:cs typeface="Calibri"/>
              </a:rPr>
              <a:t>Within 2-3 minutes of entering the water, all 34 of the rats died.</a:t>
            </a:r>
            <a:endParaRPr lang="en-US" sz="3400" dirty="0"/>
          </a:p>
        </p:txBody>
      </p:sp>
    </p:spTree>
    <p:extLst>
      <p:ext uri="{BB962C8B-B14F-4D97-AF65-F5344CB8AC3E}">
        <p14:creationId xmlns:p14="http://schemas.microsoft.com/office/powerpoint/2010/main" val="16975090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1ABA17-0F89-3DFE-EDC9-DDC54D5A943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AC7CE7-B4D7-6FEE-83B1-5946E7A0A389}"/>
              </a:ext>
            </a:extLst>
          </p:cNvPr>
          <p:cNvSpPr>
            <a:spLocks noGrp="1"/>
          </p:cNvSpPr>
          <p:nvPr>
            <p:ph idx="1"/>
          </p:nvPr>
        </p:nvSpPr>
        <p:spPr>
          <a:xfrm>
            <a:off x="258418" y="146603"/>
            <a:ext cx="8689284" cy="6538635"/>
          </a:xfrm>
        </p:spPr>
        <p:txBody>
          <a:bodyPr vert="horz" lIns="91440" tIns="45720" rIns="91440" bIns="45720" rtlCol="0" anchor="t">
            <a:noAutofit/>
          </a:bodyPr>
          <a:lstStyle/>
          <a:p>
            <a:pPr marL="0" indent="0">
              <a:spcBef>
                <a:spcPts val="0"/>
              </a:spcBef>
              <a:buNone/>
            </a:pPr>
            <a:r>
              <a:rPr lang="en-US" sz="3400" dirty="0">
                <a:solidFill>
                  <a:srgbClr val="1F1F1F"/>
                </a:solidFill>
                <a:ea typeface="+mn-lt"/>
                <a:cs typeface="+mn-lt"/>
              </a:rPr>
              <a:t>Perplexed, Richter asked: </a:t>
            </a:r>
            <a:endParaRPr lang="en-US" dirty="0">
              <a:solidFill>
                <a:srgbClr val="000000"/>
              </a:solidFill>
              <a:ea typeface="+mn-lt"/>
              <a:cs typeface="+mn-lt"/>
            </a:endParaRPr>
          </a:p>
          <a:p>
            <a:pPr marL="0" indent="0">
              <a:spcBef>
                <a:spcPts val="0"/>
              </a:spcBef>
              <a:buNone/>
            </a:pPr>
            <a:r>
              <a:rPr lang="en-US" sz="3400" b="1" dirty="0">
                <a:solidFill>
                  <a:srgbClr val="1F1F1F"/>
                </a:solidFill>
                <a:ea typeface="+mn-lt"/>
                <a:cs typeface="+mn-lt"/>
              </a:rPr>
              <a:t>“What is killing these rats?</a:t>
            </a:r>
            <a:r>
              <a:rPr lang="en-US" sz="3400" dirty="0">
                <a:solidFill>
                  <a:srgbClr val="1F1F1F"/>
                </a:solidFill>
                <a:ea typeface="+mn-lt"/>
                <a:cs typeface="+mn-lt"/>
              </a:rPr>
              <a:t> </a:t>
            </a:r>
            <a:endParaRPr lang="en-US">
              <a:solidFill>
                <a:srgbClr val="000000"/>
              </a:solidFill>
              <a:ea typeface="+mn-lt"/>
              <a:cs typeface="+mn-lt"/>
            </a:endParaRPr>
          </a:p>
          <a:p>
            <a:pPr marL="0" indent="0">
              <a:spcBef>
                <a:spcPts val="0"/>
              </a:spcBef>
              <a:buNone/>
            </a:pPr>
            <a:endParaRPr lang="en-US" sz="3400" dirty="0">
              <a:solidFill>
                <a:srgbClr val="1F1F1F"/>
              </a:solidFill>
              <a:ea typeface="+mn-lt"/>
              <a:cs typeface="+mn-lt"/>
            </a:endParaRPr>
          </a:p>
          <a:p>
            <a:pPr marL="0" indent="0">
              <a:spcBef>
                <a:spcPts val="0"/>
              </a:spcBef>
              <a:buNone/>
            </a:pPr>
            <a:r>
              <a:rPr lang="en-US" sz="3400" b="1" dirty="0">
                <a:solidFill>
                  <a:srgbClr val="FF0000"/>
                </a:solidFill>
                <a:ea typeface="+mn-lt"/>
                <a:cs typeface="+mn-lt"/>
              </a:rPr>
              <a:t>Why do fierce, aggressive wild rats die so swiftly, while many of the domesticated ones persist much longer?”</a:t>
            </a:r>
            <a:endParaRPr lang="en-US" b="1">
              <a:solidFill>
                <a:srgbClr val="FF0000"/>
              </a:solidFill>
              <a:ea typeface="Calibri"/>
              <a:cs typeface="Calibri"/>
            </a:endParaRPr>
          </a:p>
          <a:p>
            <a:pPr marL="0" indent="0">
              <a:spcBef>
                <a:spcPts val="0"/>
              </a:spcBef>
              <a:buNone/>
              <a:defRPr sz="3200"/>
            </a:pPr>
            <a:endParaRPr lang="en-US" sz="3400" dirty="0">
              <a:ea typeface="Calibri"/>
              <a:cs typeface="Calibri"/>
            </a:endParaRPr>
          </a:p>
          <a:p>
            <a:pPr marL="0" indent="0" algn="ctr">
              <a:spcBef>
                <a:spcPts val="0"/>
              </a:spcBef>
              <a:buNone/>
              <a:defRPr sz="3200"/>
            </a:pPr>
            <a:r>
              <a:rPr lang="en-US" sz="3600" b="1" dirty="0">
                <a:ea typeface="Calibri"/>
                <a:cs typeface="Calibri"/>
              </a:rPr>
              <a:t>His conclusion focused on a single concept:</a:t>
            </a:r>
            <a:endParaRPr lang="en-US" sz="3600" b="1" dirty="0">
              <a:solidFill>
                <a:srgbClr val="000000"/>
              </a:solidFill>
              <a:ea typeface="Calibri"/>
              <a:cs typeface="Calibri"/>
            </a:endParaRPr>
          </a:p>
          <a:p>
            <a:pPr marL="0" indent="0" algn="ctr">
              <a:spcBef>
                <a:spcPts val="0"/>
              </a:spcBef>
              <a:buNone/>
              <a:defRPr sz="3200"/>
            </a:pPr>
            <a:r>
              <a:rPr lang="en-US" sz="6000" b="1" dirty="0">
                <a:solidFill>
                  <a:srgbClr val="0810FC"/>
                </a:solidFill>
                <a:ea typeface="Calibri"/>
                <a:cs typeface="Calibri"/>
              </a:rPr>
              <a:t>HOPE</a:t>
            </a:r>
            <a:endParaRPr lang="en-US" sz="6000" dirty="0">
              <a:ea typeface="Calibri"/>
              <a:cs typeface="Calibri"/>
            </a:endParaRPr>
          </a:p>
          <a:p>
            <a:pPr marL="0" indent="0">
              <a:spcBef>
                <a:spcPts val="0"/>
              </a:spcBef>
              <a:defRPr sz="3200"/>
            </a:pPr>
            <a:endParaRPr dirty="0">
              <a:ea typeface="Calibri"/>
              <a:cs typeface="Calibri"/>
            </a:endParaRPr>
          </a:p>
        </p:txBody>
      </p:sp>
    </p:spTree>
    <p:extLst>
      <p:ext uri="{BB962C8B-B14F-4D97-AF65-F5344CB8AC3E}">
        <p14:creationId xmlns:p14="http://schemas.microsoft.com/office/powerpoint/2010/main" val="42709162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3DE1B7-09FB-933B-4628-011B5DAB57C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E918E2-EA7D-649B-162F-14A2D36DC5BC}"/>
              </a:ext>
            </a:extLst>
          </p:cNvPr>
          <p:cNvSpPr>
            <a:spLocks noGrp="1"/>
          </p:cNvSpPr>
          <p:nvPr>
            <p:ph idx="1"/>
          </p:nvPr>
        </p:nvSpPr>
        <p:spPr>
          <a:xfrm>
            <a:off x="258418" y="146603"/>
            <a:ext cx="8689284" cy="6538635"/>
          </a:xfrm>
        </p:spPr>
        <p:txBody>
          <a:bodyPr vert="horz" lIns="91440" tIns="45720" rIns="91440" bIns="45720" rtlCol="0" anchor="t">
            <a:noAutofit/>
          </a:bodyPr>
          <a:lstStyle/>
          <a:p>
            <a:pPr marL="0" indent="0">
              <a:spcBef>
                <a:spcPts val="0"/>
              </a:spcBef>
              <a:buNone/>
            </a:pPr>
            <a:endParaRPr lang="en-US" sz="3400" dirty="0">
              <a:solidFill>
                <a:srgbClr val="1F1F1F"/>
              </a:solidFill>
              <a:ea typeface="Calibri"/>
              <a:cs typeface="Calibri"/>
            </a:endParaRPr>
          </a:p>
          <a:p>
            <a:pPr marL="0" indent="0">
              <a:spcBef>
                <a:spcPts val="0"/>
              </a:spcBef>
              <a:buNone/>
            </a:pPr>
            <a:endParaRPr lang="en-US" sz="3400" i="1" dirty="0">
              <a:solidFill>
                <a:srgbClr val="1F1F1F"/>
              </a:solidFill>
              <a:latin typeface="Aptos"/>
              <a:ea typeface="Calibri"/>
              <a:cs typeface="Calibri"/>
            </a:endParaRPr>
          </a:p>
          <a:p>
            <a:pPr marL="0" indent="0">
              <a:spcBef>
                <a:spcPts val="0"/>
              </a:spcBef>
              <a:defRPr sz="3200"/>
            </a:pPr>
            <a:endParaRPr dirty="0">
              <a:ea typeface="Calibri"/>
              <a:cs typeface="Calibri"/>
            </a:endParaRPr>
          </a:p>
        </p:txBody>
      </p:sp>
      <p:sp>
        <p:nvSpPr>
          <p:cNvPr id="2" name="TextBox 1">
            <a:extLst>
              <a:ext uri="{FF2B5EF4-FFF2-40B4-BE49-F238E27FC236}">
                <a16:creationId xmlns:a16="http://schemas.microsoft.com/office/drawing/2014/main" id="{B7932F5C-E71E-A0BF-DB13-6BA1FDDD8457}"/>
              </a:ext>
            </a:extLst>
          </p:cNvPr>
          <p:cNvSpPr txBox="1"/>
          <p:nvPr/>
        </p:nvSpPr>
        <p:spPr>
          <a:xfrm>
            <a:off x="260902" y="149087"/>
            <a:ext cx="8671890" cy="59708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t>The wild rats seemed to perceive their situation as </a:t>
            </a:r>
            <a:r>
              <a:rPr lang="en-US" sz="3200" b="1" dirty="0"/>
              <a:t>utterly hopeless</a:t>
            </a:r>
            <a:r>
              <a:rPr lang="en-US" sz="3200" dirty="0"/>
              <a:t>—no escape, no chance of rescue—and so they simply quit. </a:t>
            </a:r>
            <a:endParaRPr lang="en-US" sz="3200" dirty="0">
              <a:ea typeface="Calibri"/>
              <a:cs typeface="Calibri"/>
            </a:endParaRPr>
          </a:p>
          <a:p>
            <a:endParaRPr lang="en-US" sz="1200" dirty="0">
              <a:ea typeface="Calibri"/>
              <a:cs typeface="Calibri"/>
            </a:endParaRPr>
          </a:p>
          <a:p>
            <a:endParaRPr lang="en-US" sz="3200" dirty="0"/>
          </a:p>
          <a:p>
            <a:r>
              <a:rPr lang="en-US" sz="3200" dirty="0"/>
              <a:t>To explore this further, he modified the experiment. </a:t>
            </a:r>
            <a:r>
              <a:rPr lang="en-US" sz="3200" b="1" dirty="0"/>
              <a:t>When a rat appeared close to drowning, he quickly lifted it from the jar, held it just long enough for relief to register, and then returned it to the water. </a:t>
            </a:r>
            <a:endParaRPr lang="en-US" b="1">
              <a:ea typeface="Calibri"/>
              <a:cs typeface="Calibri"/>
            </a:endParaRPr>
          </a:p>
          <a:p>
            <a:endParaRPr lang="en-US" sz="3200" dirty="0"/>
          </a:p>
          <a:p>
            <a:r>
              <a:rPr lang="en-US" sz="3200" b="1" dirty="0">
                <a:solidFill>
                  <a:srgbClr val="0810FC"/>
                </a:solidFill>
              </a:rPr>
              <a:t>This single brief rescue changed everything!</a:t>
            </a:r>
            <a:endParaRPr lang="en-US" sz="3200" b="1" dirty="0">
              <a:solidFill>
                <a:srgbClr val="0810FC"/>
              </a:solidFill>
              <a:ea typeface="Calibri"/>
              <a:cs typeface="Calibri"/>
            </a:endParaRPr>
          </a:p>
          <a:p>
            <a:pPr algn="ctr"/>
            <a:endParaRPr lang="en-US"/>
          </a:p>
        </p:txBody>
      </p:sp>
    </p:spTree>
    <p:extLst>
      <p:ext uri="{BB962C8B-B14F-4D97-AF65-F5344CB8AC3E}">
        <p14:creationId xmlns:p14="http://schemas.microsoft.com/office/powerpoint/2010/main" val="33982528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69FB37-75F8-3EDE-A3E9-79E24E3A16E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B7CD89-1D86-1802-5F60-4F799992513D}"/>
              </a:ext>
            </a:extLst>
          </p:cNvPr>
          <p:cNvSpPr>
            <a:spLocks noGrp="1"/>
          </p:cNvSpPr>
          <p:nvPr>
            <p:ph idx="1"/>
          </p:nvPr>
        </p:nvSpPr>
        <p:spPr>
          <a:xfrm>
            <a:off x="258418" y="146603"/>
            <a:ext cx="8689284" cy="6538635"/>
          </a:xfrm>
        </p:spPr>
        <p:txBody>
          <a:bodyPr vert="horz" lIns="91440" tIns="45720" rIns="91440" bIns="45720" rtlCol="0" anchor="t">
            <a:noAutofit/>
          </a:bodyPr>
          <a:lstStyle/>
          <a:p>
            <a:pPr marL="0" indent="0">
              <a:spcBef>
                <a:spcPts val="0"/>
              </a:spcBef>
              <a:buNone/>
            </a:pPr>
            <a:r>
              <a:rPr lang="en-US" sz="3600" dirty="0">
                <a:solidFill>
                  <a:srgbClr val="1F1F1F"/>
                </a:solidFill>
                <a:ea typeface="+mn-lt"/>
                <a:cs typeface="+mn-lt"/>
              </a:rPr>
              <a:t>The rats who were rescued right before they drowned and placed back into the water </a:t>
            </a:r>
            <a:r>
              <a:rPr lang="en-US" sz="3600" b="1" dirty="0">
                <a:solidFill>
                  <a:srgbClr val="0810FC"/>
                </a:solidFill>
                <a:ea typeface="+mn-lt"/>
                <a:cs typeface="+mn-lt"/>
              </a:rPr>
              <a:t>would often swim for up to 2 and a half days!</a:t>
            </a:r>
          </a:p>
          <a:p>
            <a:pPr marL="0" indent="0">
              <a:spcBef>
                <a:spcPts val="0"/>
              </a:spcBef>
              <a:buNone/>
            </a:pPr>
            <a:endParaRPr lang="en-US" sz="3600" b="1" dirty="0">
              <a:solidFill>
                <a:srgbClr val="0810FC"/>
              </a:solidFill>
              <a:ea typeface="+mn-lt"/>
              <a:cs typeface="+mn-lt"/>
            </a:endParaRPr>
          </a:p>
          <a:p>
            <a:pPr marL="0" indent="0">
              <a:spcBef>
                <a:spcPts val="0"/>
              </a:spcBef>
              <a:buNone/>
            </a:pPr>
            <a:r>
              <a:rPr lang="en-US" sz="3600" dirty="0">
                <a:solidFill>
                  <a:srgbClr val="1F1F1F"/>
                </a:solidFill>
                <a:ea typeface="+mn-lt"/>
                <a:cs typeface="+mn-lt"/>
              </a:rPr>
              <a:t>Having learned—by experience—that the situation was </a:t>
            </a:r>
            <a:r>
              <a:rPr lang="en-US" sz="3600" i="1" dirty="0">
                <a:solidFill>
                  <a:srgbClr val="1F1F1F"/>
                </a:solidFill>
                <a:ea typeface="+mn-lt"/>
                <a:cs typeface="+mn-lt"/>
              </a:rPr>
              <a:t>not</a:t>
            </a:r>
            <a:r>
              <a:rPr lang="en-US" sz="3600" dirty="0">
                <a:solidFill>
                  <a:srgbClr val="1F1F1F"/>
                </a:solidFill>
                <a:ea typeface="+mn-lt"/>
                <a:cs typeface="+mn-lt"/>
              </a:rPr>
              <a:t> inescapable, that help might come, that survival was possible, they kept going. </a:t>
            </a:r>
            <a:r>
              <a:rPr lang="en-US" sz="3600" b="1" dirty="0">
                <a:solidFill>
                  <a:srgbClr val="0810FC"/>
                </a:solidFill>
                <a:ea typeface="+mn-lt"/>
                <a:cs typeface="+mn-lt"/>
              </a:rPr>
              <a:t>They refused to surrender.</a:t>
            </a:r>
            <a:endParaRPr lang="en-US" sz="3600" b="1" dirty="0">
              <a:solidFill>
                <a:srgbClr val="0810FC"/>
              </a:solidFill>
              <a:ea typeface="Calibri"/>
              <a:cs typeface="Calibri"/>
            </a:endParaRPr>
          </a:p>
          <a:p>
            <a:pPr marL="0" indent="0">
              <a:spcBef>
                <a:spcPts val="0"/>
              </a:spcBef>
              <a:buNone/>
            </a:pPr>
            <a:endParaRPr lang="en-US" sz="3400" dirty="0">
              <a:solidFill>
                <a:srgbClr val="1F1F1F"/>
              </a:solidFill>
              <a:ea typeface="+mn-lt"/>
              <a:cs typeface="+mn-lt"/>
            </a:endParaRPr>
          </a:p>
          <a:p>
            <a:pPr marL="0" indent="0">
              <a:spcBef>
                <a:spcPts val="0"/>
              </a:spcBef>
              <a:buNone/>
            </a:pPr>
            <a:endParaRPr lang="en-US" sz="3400" dirty="0">
              <a:solidFill>
                <a:srgbClr val="1F1F1F"/>
              </a:solidFill>
              <a:ea typeface="Calibri"/>
              <a:cs typeface="Calibri"/>
            </a:endParaRPr>
          </a:p>
          <a:p>
            <a:pPr marL="0" indent="0">
              <a:spcBef>
                <a:spcPts val="0"/>
              </a:spcBef>
              <a:buNone/>
            </a:pPr>
            <a:endParaRPr lang="en-US" sz="3400" dirty="0">
              <a:solidFill>
                <a:srgbClr val="1F1F1F"/>
              </a:solidFill>
              <a:ea typeface="Calibri"/>
              <a:cs typeface="Calibri"/>
            </a:endParaRPr>
          </a:p>
          <a:p>
            <a:pPr marL="0" indent="0">
              <a:spcBef>
                <a:spcPts val="0"/>
              </a:spcBef>
              <a:buNone/>
            </a:pPr>
            <a:endParaRPr lang="en-US" sz="3400" i="1" dirty="0">
              <a:solidFill>
                <a:srgbClr val="1F1F1F"/>
              </a:solidFill>
              <a:latin typeface="Aptos"/>
              <a:ea typeface="Calibri"/>
              <a:cs typeface="Calibri"/>
            </a:endParaRPr>
          </a:p>
          <a:p>
            <a:pPr marL="0" indent="0">
              <a:spcBef>
                <a:spcPts val="0"/>
              </a:spcBef>
            </a:pPr>
            <a:endParaRPr lang="en-US" dirty="0">
              <a:solidFill>
                <a:srgbClr val="000000"/>
              </a:solidFill>
              <a:latin typeface="Calibri"/>
              <a:ea typeface="Calibri"/>
              <a:cs typeface="Calibri"/>
            </a:endParaRPr>
          </a:p>
        </p:txBody>
      </p:sp>
    </p:spTree>
    <p:extLst>
      <p:ext uri="{BB962C8B-B14F-4D97-AF65-F5344CB8AC3E}">
        <p14:creationId xmlns:p14="http://schemas.microsoft.com/office/powerpoint/2010/main" val="16353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1F9A73-1A5F-6C80-4EBD-ED1E1C894356}"/>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rat wearing a hat and goggles in a pool&#10;&#10;AI-generated content may be incorrect.">
            <a:extLst>
              <a:ext uri="{FF2B5EF4-FFF2-40B4-BE49-F238E27FC236}">
                <a16:creationId xmlns:a16="http://schemas.microsoft.com/office/drawing/2014/main" id="{F454179E-731E-CE3D-2174-C03BF64E0D00}"/>
              </a:ext>
            </a:extLst>
          </p:cNvPr>
          <p:cNvPicPr>
            <a:picLocks noChangeAspect="1"/>
          </p:cNvPicPr>
          <p:nvPr/>
        </p:nvPicPr>
        <p:blipFill>
          <a:blip r:embed="rId3"/>
          <a:srcRect l="20249" r="7071" b="1"/>
          <a:stretch>
            <a:fillRect/>
          </a:stretch>
        </p:blipFill>
        <p:spPr>
          <a:xfrm>
            <a:off x="20" y="1282"/>
            <a:ext cx="9143980" cy="6856718"/>
          </a:xfrm>
          <a:prstGeom prst="rect">
            <a:avLst/>
          </a:prstGeom>
        </p:spPr>
      </p:pic>
    </p:spTree>
    <p:extLst>
      <p:ext uri="{BB962C8B-B14F-4D97-AF65-F5344CB8AC3E}">
        <p14:creationId xmlns:p14="http://schemas.microsoft.com/office/powerpoint/2010/main" val="8431141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56D44CF0-38E4-2785-808C-C7948D80B51F}"/>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0A3C1AB-1153-42D2-8378-34B849C1C4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A3473CF9-37EB-43E7-89EF-D2D1C53D1D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27711" y="4638503"/>
            <a:ext cx="6288577" cy="1332634"/>
          </a:xfrm>
          <a:prstGeom prst="rect">
            <a:avLst/>
          </a:prstGeom>
          <a:ln w="12700">
            <a:solidFill>
              <a:srgbClr val="E1E1E1"/>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7A30D32-EA43-8E91-3DE7-29DF8A65B209}"/>
              </a:ext>
            </a:extLst>
          </p:cNvPr>
          <p:cNvSpPr txBox="1"/>
          <p:nvPr/>
        </p:nvSpPr>
        <p:spPr>
          <a:xfrm>
            <a:off x="1018264" y="4640207"/>
            <a:ext cx="7107472" cy="98063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Autofit/>
          </a:bodyPr>
          <a:lstStyle/>
          <a:p>
            <a:pPr algn="ctr" defTabSz="914400">
              <a:lnSpc>
                <a:spcPct val="90000"/>
              </a:lnSpc>
              <a:spcBef>
                <a:spcPct val="0"/>
              </a:spcBef>
              <a:spcAft>
                <a:spcPts val="600"/>
              </a:spcAft>
            </a:pPr>
            <a:r>
              <a:rPr lang="en-US" sz="3600" b="1" kern="1200" dirty="0">
                <a:latin typeface="+mj-lt"/>
                <a:ea typeface="+mj-ea"/>
                <a:cs typeface="+mj-cs"/>
              </a:rPr>
              <a:t>Hope can make all the difference</a:t>
            </a:r>
            <a:endParaRPr lang="en-US" sz="3600" kern="1200" dirty="0">
              <a:latin typeface="+mj-lt"/>
              <a:ea typeface="+mj-ea"/>
              <a:cs typeface="+mj-cs"/>
            </a:endParaRPr>
          </a:p>
        </p:txBody>
      </p:sp>
      <p:sp>
        <p:nvSpPr>
          <p:cNvPr id="18" name="Rectangle: Rounded Corners 17">
            <a:extLst>
              <a:ext uri="{FF2B5EF4-FFF2-40B4-BE49-F238E27FC236}">
                <a16:creationId xmlns:a16="http://schemas.microsoft.com/office/drawing/2014/main" id="{586B4EF9-43BA-4655-A6FF-1D8E21574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2332" y="5628237"/>
            <a:ext cx="5419335"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4" name="Content Placeholder 3" descr="A rat wearing goggles on its head in water&#10;&#10;AI-generated content may be incorrect.">
            <a:extLst>
              <a:ext uri="{FF2B5EF4-FFF2-40B4-BE49-F238E27FC236}">
                <a16:creationId xmlns:a16="http://schemas.microsoft.com/office/drawing/2014/main" id="{9FB2FE1B-9B59-8DA9-1EB4-80C002CC4FE4}"/>
              </a:ext>
            </a:extLst>
          </p:cNvPr>
          <p:cNvPicPr>
            <a:picLocks noGrp="1" noChangeAspect="1"/>
          </p:cNvPicPr>
          <p:nvPr>
            <p:ph idx="1"/>
          </p:nvPr>
        </p:nvPicPr>
        <p:blipFill>
          <a:blip r:embed="rId3"/>
          <a:srcRect b="25014"/>
          <a:stretch>
            <a:fillRect/>
          </a:stretch>
        </p:blipFill>
        <p:spPr>
          <a:xfrm>
            <a:off x="1841774" y="299258"/>
            <a:ext cx="5460451" cy="4094573"/>
          </a:xfrm>
          <a:prstGeom prst="rect">
            <a:avLst/>
          </a:prstGeom>
        </p:spPr>
      </p:pic>
    </p:spTree>
    <p:extLst>
      <p:ext uri="{BB962C8B-B14F-4D97-AF65-F5344CB8AC3E}">
        <p14:creationId xmlns:p14="http://schemas.microsoft.com/office/powerpoint/2010/main" val="3612022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 y="1468"/>
            <a:ext cx="9149750" cy="1242768"/>
          </a:xfrm>
        </p:spPr>
        <p:txBody>
          <a:bodyPr>
            <a:noAutofit/>
          </a:bodyPr>
          <a:lstStyle/>
          <a:p>
            <a:pPr>
              <a:defRPr sz="3200"/>
            </a:pPr>
            <a:r>
              <a:rPr sz="3600" b="1" dirty="0"/>
              <a:t>Romans 5:3–5 </a:t>
            </a:r>
            <a:br>
              <a:rPr lang="en-US" sz="3600" b="1" dirty="0"/>
            </a:br>
            <a:r>
              <a:rPr lang="en-US" sz="3600" b="1" dirty="0"/>
              <a:t>Speaks of </a:t>
            </a:r>
            <a:r>
              <a:rPr sz="3600" b="1" dirty="0"/>
              <a:t>Hope Learned by Experience</a:t>
            </a:r>
          </a:p>
        </p:txBody>
      </p:sp>
      <p:sp>
        <p:nvSpPr>
          <p:cNvPr id="9" name="Content Placeholder 2">
            <a:extLst>
              <a:ext uri="{FF2B5EF4-FFF2-40B4-BE49-F238E27FC236}">
                <a16:creationId xmlns:a16="http://schemas.microsoft.com/office/drawing/2014/main" id="{1CE3FD29-89A6-5A33-DA89-E5A8FD6CDCAE}"/>
              </a:ext>
            </a:extLst>
          </p:cNvPr>
          <p:cNvSpPr>
            <a:spLocks noGrp="1"/>
          </p:cNvSpPr>
          <p:nvPr>
            <p:ph idx="1"/>
          </p:nvPr>
        </p:nvSpPr>
        <p:spPr>
          <a:xfrm>
            <a:off x="232634" y="1721271"/>
            <a:ext cx="8678385" cy="4805669"/>
          </a:xfrm>
        </p:spPr>
        <p:txBody>
          <a:bodyPr vert="horz" lIns="91440" tIns="45720" rIns="91440" bIns="45720" rtlCol="0" anchor="t">
            <a:normAutofit/>
          </a:bodyPr>
          <a:lstStyle/>
          <a:p>
            <a:pPr marL="0" indent="0">
              <a:spcBef>
                <a:spcPts val="0"/>
              </a:spcBef>
              <a:buNone/>
            </a:pPr>
            <a:r>
              <a:rPr lang="en-US" sz="3600" dirty="0">
                <a:latin typeface="Calibri"/>
                <a:ea typeface="Calibri"/>
                <a:cs typeface="Calibri"/>
              </a:rPr>
              <a:t>...we also boast in our sufferings, knowing that suffering produces endurance, and endurance produces character, and character </a:t>
            </a:r>
            <a:r>
              <a:rPr lang="en-US" sz="3600" b="1" dirty="0">
                <a:solidFill>
                  <a:srgbClr val="0810FC"/>
                </a:solidFill>
                <a:latin typeface="Calibri"/>
                <a:ea typeface="Calibri"/>
                <a:cs typeface="Calibri"/>
              </a:rPr>
              <a:t>produces hope</a:t>
            </a:r>
            <a:r>
              <a:rPr lang="en-US" sz="3600" dirty="0">
                <a:latin typeface="Calibri"/>
                <a:ea typeface="Calibri"/>
                <a:cs typeface="Calibri"/>
              </a:rPr>
              <a:t>, and </a:t>
            </a:r>
            <a:r>
              <a:rPr lang="en-US" sz="3600" b="1" dirty="0">
                <a:solidFill>
                  <a:srgbClr val="0810FC"/>
                </a:solidFill>
                <a:latin typeface="Calibri"/>
                <a:ea typeface="Calibri"/>
                <a:cs typeface="Calibri"/>
              </a:rPr>
              <a:t>hope does not disappoint</a:t>
            </a:r>
            <a:r>
              <a:rPr lang="en-US" sz="3600" dirty="0">
                <a:latin typeface="Calibri"/>
                <a:ea typeface="Calibri"/>
                <a:cs typeface="Calibri"/>
              </a:rPr>
              <a:t> us, because God's love has been poured into our hearts through the Holy Spirit that has been given to us.</a:t>
            </a:r>
          </a:p>
          <a:p>
            <a:pPr>
              <a:buNone/>
            </a:pPr>
            <a:endParaRPr lang="en-US" sz="1200" dirty="0">
              <a:ea typeface="Calibri"/>
              <a:cs typeface="Calibri"/>
            </a:endParaRPr>
          </a:p>
          <a:p>
            <a:pPr>
              <a:buNone/>
            </a:pPr>
            <a:endParaRPr lang="en-US" dirty="0">
              <a:ea typeface="Calibri"/>
              <a:cs typeface="Calibri"/>
            </a:endParaRPr>
          </a:p>
          <a:p>
            <a:pPr>
              <a:defRPr sz="3200"/>
            </a:pPr>
            <a:endParaRPr dirty="0">
              <a:ea typeface="Calibri"/>
              <a:cs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028" y="281893"/>
            <a:ext cx="8468017" cy="6371800"/>
          </a:xfrm>
        </p:spPr>
        <p:txBody>
          <a:bodyPr vert="horz" lIns="91440" tIns="45720" rIns="91440" bIns="45720" rtlCol="0" anchor="t">
            <a:noAutofit/>
          </a:bodyPr>
          <a:lstStyle/>
          <a:p>
            <a:pPr marL="0" indent="0">
              <a:spcBef>
                <a:spcPts val="0"/>
              </a:spcBef>
              <a:buNone/>
            </a:pPr>
            <a:r>
              <a:rPr lang="en-US" sz="3600" b="1" dirty="0">
                <a:ea typeface="Calibri"/>
                <a:cs typeface="Calibri"/>
              </a:rPr>
              <a:t>Hebrews 6:19 </a:t>
            </a:r>
            <a:endParaRPr lang="en-US" sz="3600" b="1" dirty="0">
              <a:solidFill>
                <a:srgbClr val="0810FC"/>
              </a:solidFill>
              <a:ea typeface="Calibri"/>
              <a:cs typeface="Calibri"/>
            </a:endParaRPr>
          </a:p>
          <a:p>
            <a:pPr marL="0" indent="0">
              <a:spcBef>
                <a:spcPts val="0"/>
              </a:spcBef>
              <a:buNone/>
            </a:pPr>
            <a:r>
              <a:rPr lang="en-US" sz="3600" b="1" dirty="0">
                <a:solidFill>
                  <a:srgbClr val="0810FC"/>
                </a:solidFill>
                <a:ea typeface="Calibri"/>
                <a:cs typeface="Calibri"/>
              </a:rPr>
              <a:t>"</a:t>
            </a:r>
            <a:r>
              <a:rPr lang="en-US" sz="3600" b="1" dirty="0">
                <a:solidFill>
                  <a:srgbClr val="0810FC"/>
                </a:solidFill>
                <a:ea typeface="+mn-lt"/>
                <a:cs typeface="+mn-lt"/>
              </a:rPr>
              <a:t>This hope we have as an anchor of the soul, both sure and steadfast..."</a:t>
            </a:r>
            <a:endParaRPr lang="en-US" sz="3600" b="1" dirty="0">
              <a:solidFill>
                <a:srgbClr val="0810FC"/>
              </a:solidFill>
              <a:ea typeface="Calibri"/>
              <a:cs typeface="Calibri"/>
            </a:endParaRPr>
          </a:p>
          <a:p>
            <a:pPr marL="0" indent="0">
              <a:spcBef>
                <a:spcPts val="0"/>
              </a:spcBef>
              <a:buNone/>
            </a:pPr>
            <a:endParaRPr lang="en-US" sz="1200" b="1" dirty="0">
              <a:solidFill>
                <a:srgbClr val="0810FC"/>
              </a:solidFill>
              <a:ea typeface="Calibri"/>
              <a:cs typeface="Calibri"/>
            </a:endParaRPr>
          </a:p>
          <a:p>
            <a:pPr marL="0" indent="0">
              <a:spcBef>
                <a:spcPts val="0"/>
              </a:spcBef>
              <a:buNone/>
            </a:pPr>
            <a:r>
              <a:rPr lang="en-US" sz="3600" b="1" dirty="0">
                <a:ea typeface="Calibri"/>
                <a:cs typeface="Calibri"/>
              </a:rPr>
              <a:t>Psalm 31:24</a:t>
            </a:r>
            <a:endParaRPr lang="en-US" dirty="0">
              <a:ea typeface="Calibri"/>
              <a:cs typeface="Calibri"/>
            </a:endParaRPr>
          </a:p>
          <a:p>
            <a:pPr marL="0" indent="0">
              <a:spcBef>
                <a:spcPts val="0"/>
              </a:spcBef>
              <a:buNone/>
              <a:defRPr sz="3200"/>
            </a:pPr>
            <a:r>
              <a:rPr lang="en-US" sz="3600" b="1" dirty="0">
                <a:solidFill>
                  <a:srgbClr val="0810FC"/>
                </a:solidFill>
                <a:ea typeface="Calibri"/>
                <a:cs typeface="Calibri"/>
              </a:rPr>
              <a:t>“Be strong, be courageous, all you that hope in the Lord.”</a:t>
            </a:r>
            <a:endParaRPr lang="en-US" sz="3600" b="1">
              <a:solidFill>
                <a:srgbClr val="0810FC"/>
              </a:solidFill>
              <a:ea typeface="Calibri"/>
              <a:cs typeface="Calibri"/>
            </a:endParaRPr>
          </a:p>
          <a:p>
            <a:pPr marL="0" indent="0">
              <a:buNone/>
              <a:defRPr sz="3200"/>
            </a:pPr>
            <a:endParaRPr lang="en-US" sz="1200" b="1" dirty="0">
              <a:solidFill>
                <a:srgbClr val="0810FC"/>
              </a:solidFill>
              <a:ea typeface="Calibri"/>
              <a:cs typeface="Calibri"/>
            </a:endParaRPr>
          </a:p>
          <a:p>
            <a:pPr marL="0" indent="0">
              <a:spcBef>
                <a:spcPts val="20"/>
              </a:spcBef>
              <a:buNone/>
              <a:defRPr sz="3200"/>
            </a:pPr>
            <a:r>
              <a:rPr lang="en-US" sz="3600" b="1" dirty="0">
                <a:ea typeface="Calibri"/>
                <a:cs typeface="Calibri"/>
              </a:rPr>
              <a:t>Romans 15:13</a:t>
            </a:r>
            <a:endParaRPr lang="en-US" sz="3600" dirty="0">
              <a:solidFill>
                <a:srgbClr val="000000"/>
              </a:solidFill>
              <a:ea typeface="Calibri"/>
              <a:cs typeface="Calibri"/>
            </a:endParaRPr>
          </a:p>
          <a:p>
            <a:pPr marL="0" indent="0">
              <a:spcBef>
                <a:spcPts val="20"/>
              </a:spcBef>
              <a:buNone/>
              <a:defRPr sz="3200"/>
            </a:pPr>
            <a:r>
              <a:rPr lang="en-US" sz="3600" b="1" dirty="0">
                <a:solidFill>
                  <a:srgbClr val="0810FC"/>
                </a:solidFill>
                <a:ea typeface="Calibri"/>
                <a:cs typeface="Calibri"/>
              </a:rPr>
              <a:t>"May the God of hope fill you with all joy and peace as you trust in him, so that you may overflow with hope..."</a:t>
            </a:r>
            <a:endParaRPr lang="en-US" sz="3600">
              <a:ea typeface="Calibri"/>
              <a:cs typeface="Calibri"/>
            </a:endParaRPr>
          </a:p>
          <a:p>
            <a:pPr marL="0" indent="0">
              <a:buNone/>
              <a:defRPr sz="3200"/>
            </a:pPr>
            <a:endParaRPr lang="en-US" dirty="0">
              <a:ea typeface="Calibri"/>
              <a:cs typeface="Calibri"/>
            </a:endParaRPr>
          </a:p>
          <a:p>
            <a:pPr marL="0" indent="0">
              <a:buNone/>
              <a:defRPr sz="3200"/>
            </a:pPr>
            <a:endParaRPr lang="en-US" dirty="0">
              <a:ea typeface="Calibri"/>
              <a:cs typeface="Calibri"/>
            </a:endParaRPr>
          </a:p>
          <a:p>
            <a:pPr>
              <a:defRPr sz="3200"/>
            </a:pPr>
            <a:endParaRPr lang="en-US" dirty="0">
              <a:ea typeface="Calibri"/>
              <a:cs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66"/>
            <a:ext cx="8229600" cy="828162"/>
          </a:xfrm>
        </p:spPr>
        <p:txBody>
          <a:bodyPr/>
          <a:lstStyle/>
          <a:p>
            <a:pPr>
              <a:defRPr sz="3200"/>
            </a:pPr>
            <a:r>
              <a:rPr sz="3600" b="1" dirty="0"/>
              <a:t>2 Corinthians </a:t>
            </a:r>
            <a:r>
              <a:rPr lang="en-US" sz="3600" b="1" dirty="0"/>
              <a:t>4:8–10</a:t>
            </a:r>
            <a:r>
              <a:rPr sz="3600" b="1" dirty="0"/>
              <a:t> — Not Giving Up</a:t>
            </a:r>
          </a:p>
        </p:txBody>
      </p:sp>
      <p:sp>
        <p:nvSpPr>
          <p:cNvPr id="3" name="Content Placeholder 2"/>
          <p:cNvSpPr>
            <a:spLocks noGrp="1"/>
          </p:cNvSpPr>
          <p:nvPr>
            <p:ph idx="1"/>
          </p:nvPr>
        </p:nvSpPr>
        <p:spPr>
          <a:xfrm>
            <a:off x="306626" y="997901"/>
            <a:ext cx="8558126" cy="5607363"/>
          </a:xfrm>
        </p:spPr>
        <p:txBody>
          <a:bodyPr vert="horz" lIns="91440" tIns="45720" rIns="91440" bIns="45720" rtlCol="0" anchor="t">
            <a:normAutofit/>
          </a:bodyPr>
          <a:lstStyle/>
          <a:p>
            <a:pPr marL="0">
              <a:spcBef>
                <a:spcPts val="1400"/>
              </a:spcBef>
              <a:buNone/>
            </a:pPr>
            <a:r>
              <a:rPr lang="en-US" sz="3600">
                <a:ea typeface="+mn-lt"/>
                <a:cs typeface="+mn-lt"/>
              </a:rPr>
              <a:t>For it is the God who commanded light to shine out of darkness, who has shone in our hearts to give the light of the knowledge of the glory of God in the face of Jesus Christ. But we have this treasure in earthen vessels, that the excellence of the power may be of God and not of us. </a:t>
            </a:r>
            <a:r>
              <a:rPr lang="en-US" sz="3600" b="1">
                <a:ea typeface="+mn-lt"/>
                <a:cs typeface="+mn-lt"/>
              </a:rPr>
              <a:t>We are hard pressed on every side, yet not crushed; we are perplexed, but not in despair</a:t>
            </a:r>
            <a:endParaRPr lang="en-US" sz="3600" b="1">
              <a:ea typeface="Calibri"/>
              <a:cs typeface="Calibri"/>
            </a:endParaRPr>
          </a:p>
          <a:p>
            <a:pPr marL="0" indent="0">
              <a:buNone/>
            </a:pPr>
            <a:endParaRPr lang="en-US" dirty="0">
              <a:ea typeface="Calibri"/>
              <a:cs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66"/>
            <a:ext cx="8229600" cy="869228"/>
          </a:xfrm>
        </p:spPr>
        <p:txBody>
          <a:bodyPr/>
          <a:lstStyle/>
          <a:p>
            <a:pPr>
              <a:defRPr sz="3200"/>
            </a:pPr>
            <a:r>
              <a:rPr sz="3600" b="1" dirty="0"/>
              <a:t>Final </a:t>
            </a:r>
            <a:r>
              <a:rPr lang="en-US" sz="3600" b="1" dirty="0"/>
              <a:t>Summary</a:t>
            </a:r>
            <a:endParaRPr sz="3600" b="1" dirty="0"/>
          </a:p>
        </p:txBody>
      </p:sp>
      <p:sp>
        <p:nvSpPr>
          <p:cNvPr id="3" name="Content Placeholder 2"/>
          <p:cNvSpPr>
            <a:spLocks noGrp="1"/>
          </p:cNvSpPr>
          <p:nvPr>
            <p:ph idx="1"/>
          </p:nvPr>
        </p:nvSpPr>
        <p:spPr>
          <a:xfrm>
            <a:off x="238183" y="1011590"/>
            <a:ext cx="8695012" cy="5114573"/>
          </a:xfrm>
        </p:spPr>
        <p:txBody>
          <a:bodyPr vert="horz" lIns="91440" tIns="45720" rIns="91440" bIns="45720" rtlCol="0" anchor="t">
            <a:normAutofit/>
          </a:bodyPr>
          <a:lstStyle/>
          <a:p>
            <a:pPr>
              <a:defRPr sz="3200"/>
            </a:pPr>
            <a:r>
              <a:rPr sz="3600" dirty="0"/>
              <a:t>Richter</a:t>
            </a:r>
            <a:r>
              <a:rPr lang="en-US" sz="3600" dirty="0"/>
              <a:t> Study</a:t>
            </a:r>
            <a:r>
              <a:rPr sz="3600" dirty="0"/>
              <a:t>: </a:t>
            </a:r>
            <a:br>
              <a:rPr lang="en-US" sz="3600" dirty="0"/>
            </a:br>
            <a:r>
              <a:rPr sz="3600" b="1" dirty="0"/>
              <a:t>Hope massively increases endurance.</a:t>
            </a:r>
            <a:endParaRPr lang="en-US" sz="3600" b="1" dirty="0">
              <a:ea typeface="Calibri"/>
              <a:cs typeface="Calibri"/>
            </a:endParaRPr>
          </a:p>
          <a:p>
            <a:pPr>
              <a:defRPr sz="3200"/>
            </a:pPr>
            <a:endParaRPr lang="en-US" sz="3600" dirty="0"/>
          </a:p>
          <a:p>
            <a:pPr>
              <a:defRPr sz="3200"/>
            </a:pPr>
            <a:r>
              <a:rPr sz="3600" dirty="0"/>
              <a:t>Scripture: </a:t>
            </a:r>
            <a:br>
              <a:rPr lang="en-US" sz="3600" dirty="0"/>
            </a:br>
            <a:r>
              <a:rPr sz="3600" b="1" dirty="0"/>
              <a:t>Hope</a:t>
            </a:r>
            <a:r>
              <a:rPr lang="en-US" sz="3600" b="1" dirty="0"/>
              <a:t> </a:t>
            </a:r>
            <a:r>
              <a:rPr sz="3600" b="1" dirty="0"/>
              <a:t>sustains the believer through trials.</a:t>
            </a:r>
            <a:endParaRPr sz="3600" b="1">
              <a:ea typeface="Calibri"/>
              <a:cs typeface="Calibri"/>
            </a:endParaRPr>
          </a:p>
          <a:p>
            <a:pPr>
              <a:defRPr sz="3200"/>
            </a:pPr>
            <a:endParaRPr lang="en-US" sz="3600" dirty="0"/>
          </a:p>
          <a:p>
            <a:pPr>
              <a:defRPr sz="3200"/>
            </a:pPr>
            <a:r>
              <a:rPr sz="3600" b="1" dirty="0"/>
              <a:t>Scientific and biblical truths align in demonstrating </a:t>
            </a:r>
            <a:r>
              <a:rPr lang="en-US" sz="3600" b="1" dirty="0"/>
              <a:t>the Power of HOPE.</a:t>
            </a:r>
            <a:endParaRPr sz="3600" b="1" dirty="0">
              <a:ea typeface="Calibri"/>
              <a:cs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85BE7-A487-CE50-1C08-F2C48C31192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EF4B7B-DEA4-372C-D4F7-6ED8A52180B3}"/>
              </a:ext>
            </a:extLst>
          </p:cNvPr>
          <p:cNvSpPr>
            <a:spLocks noGrp="1"/>
          </p:cNvSpPr>
          <p:nvPr>
            <p:ph idx="1"/>
          </p:nvPr>
        </p:nvSpPr>
        <p:spPr>
          <a:xfrm>
            <a:off x="238183" y="243105"/>
            <a:ext cx="8695012" cy="6437534"/>
          </a:xfrm>
        </p:spPr>
        <p:txBody>
          <a:bodyPr vert="horz" lIns="91440" tIns="45720" rIns="91440" bIns="45720" rtlCol="0" anchor="t">
            <a:normAutofit lnSpcReduction="10000"/>
          </a:bodyPr>
          <a:lstStyle/>
          <a:p>
            <a:pPr marL="0" indent="0">
              <a:buNone/>
              <a:defRPr sz="3200"/>
            </a:pPr>
            <a:r>
              <a:rPr lang="en-US" sz="3600" b="1" dirty="0">
                <a:solidFill>
                  <a:srgbClr val="FF0000"/>
                </a:solidFill>
                <a:highlight>
                  <a:srgbClr val="FFFFFF"/>
                </a:highlight>
                <a:latin typeface="Arial"/>
                <a:cs typeface="Arial"/>
              </a:rPr>
              <a:t>Fear is not real.</a:t>
            </a:r>
            <a:r>
              <a:rPr lang="en-US" sz="3600" dirty="0">
                <a:solidFill>
                  <a:srgbClr val="222222"/>
                </a:solidFill>
                <a:highlight>
                  <a:srgbClr val="FFFFFF"/>
                </a:highlight>
                <a:latin typeface="Arial"/>
                <a:cs typeface="Arial"/>
              </a:rPr>
              <a:t> It is a product of our imaginations. The only place that fear can exist is in our thoughts about the future - causing us to suffer things that do not at present and may not ever exist. </a:t>
            </a:r>
            <a:br>
              <a:rPr lang="en-US" sz="3600" dirty="0">
                <a:solidFill>
                  <a:srgbClr val="222222"/>
                </a:solidFill>
                <a:highlight>
                  <a:srgbClr val="FFFFFF"/>
                </a:highlight>
                <a:latin typeface="Arial"/>
                <a:cs typeface="Arial"/>
              </a:rPr>
            </a:br>
            <a:br>
              <a:rPr lang="en-US" sz="3600" dirty="0">
                <a:solidFill>
                  <a:srgbClr val="222222"/>
                </a:solidFill>
                <a:highlight>
                  <a:srgbClr val="FFFFFF"/>
                </a:highlight>
                <a:latin typeface="Arial"/>
                <a:cs typeface="Arial"/>
              </a:rPr>
            </a:br>
            <a:r>
              <a:rPr lang="en-US" sz="3600" dirty="0">
                <a:solidFill>
                  <a:srgbClr val="222222"/>
                </a:solidFill>
                <a:highlight>
                  <a:srgbClr val="FFFFFF"/>
                </a:highlight>
                <a:latin typeface="Arial"/>
                <a:cs typeface="Arial"/>
              </a:rPr>
              <a:t>That is near Insanity! </a:t>
            </a:r>
            <a:endParaRPr lang="en-US" sz="3600" b="1" dirty="0">
              <a:solidFill>
                <a:srgbClr val="000000"/>
              </a:solidFill>
              <a:latin typeface="Calibri"/>
              <a:ea typeface="Calibri"/>
              <a:cs typeface="Calibri"/>
            </a:endParaRPr>
          </a:p>
          <a:p>
            <a:pPr marL="0" indent="0">
              <a:buNone/>
              <a:defRPr sz="3200"/>
            </a:pPr>
            <a:endParaRPr lang="en-US" sz="3600" dirty="0">
              <a:solidFill>
                <a:srgbClr val="222222"/>
              </a:solidFill>
              <a:highlight>
                <a:srgbClr val="FFFFFF"/>
              </a:highlight>
              <a:latin typeface="Arial"/>
              <a:cs typeface="Arial"/>
            </a:endParaRPr>
          </a:p>
          <a:p>
            <a:pPr marL="0" indent="0">
              <a:buNone/>
              <a:defRPr sz="3200"/>
            </a:pPr>
            <a:r>
              <a:rPr lang="en-US" sz="3600" dirty="0">
                <a:solidFill>
                  <a:srgbClr val="222222"/>
                </a:solidFill>
                <a:highlight>
                  <a:srgbClr val="FFFFFF"/>
                </a:highlight>
                <a:latin typeface="Arial"/>
                <a:cs typeface="Arial"/>
              </a:rPr>
              <a:t>Now do not get me wrong, </a:t>
            </a:r>
            <a:endParaRPr lang="en-US" sz="3600" b="1">
              <a:solidFill>
                <a:srgbClr val="000000"/>
              </a:solidFill>
              <a:latin typeface="Calibri"/>
              <a:ea typeface="Calibri"/>
              <a:cs typeface="Calibri"/>
            </a:endParaRPr>
          </a:p>
          <a:p>
            <a:pPr marL="0" indent="0">
              <a:buNone/>
              <a:defRPr sz="3200"/>
            </a:pPr>
            <a:r>
              <a:rPr lang="en-US" sz="3600" dirty="0">
                <a:solidFill>
                  <a:srgbClr val="222222"/>
                </a:solidFill>
                <a:highlight>
                  <a:srgbClr val="FFFFFF"/>
                </a:highlight>
                <a:latin typeface="Arial"/>
                <a:cs typeface="Arial"/>
              </a:rPr>
              <a:t>Danger is very real. </a:t>
            </a:r>
            <a:endParaRPr lang="en-US" sz="3600" b="1">
              <a:solidFill>
                <a:srgbClr val="000000"/>
              </a:solidFill>
              <a:latin typeface="Calibri"/>
              <a:ea typeface="Calibri"/>
              <a:cs typeface="Calibri"/>
            </a:endParaRPr>
          </a:p>
          <a:p>
            <a:pPr marL="0" indent="0">
              <a:buNone/>
              <a:defRPr sz="3200"/>
            </a:pPr>
            <a:r>
              <a:rPr lang="en-US" sz="3600" dirty="0">
                <a:solidFill>
                  <a:srgbClr val="222222"/>
                </a:solidFill>
                <a:highlight>
                  <a:srgbClr val="FFFFFF"/>
                </a:highlight>
                <a:latin typeface="Arial"/>
                <a:cs typeface="Arial"/>
              </a:rPr>
              <a:t>But </a:t>
            </a:r>
            <a:r>
              <a:rPr lang="en-US" sz="3600" b="1" dirty="0">
                <a:solidFill>
                  <a:srgbClr val="FF0000"/>
                </a:solidFill>
                <a:highlight>
                  <a:srgbClr val="FFFFFF"/>
                </a:highlight>
                <a:latin typeface="Arial"/>
                <a:cs typeface="Arial"/>
              </a:rPr>
              <a:t>fear is a choice</a:t>
            </a:r>
            <a:r>
              <a:rPr lang="en-US" sz="3600" dirty="0">
                <a:solidFill>
                  <a:srgbClr val="222222"/>
                </a:solidFill>
                <a:highlight>
                  <a:srgbClr val="FFFFFF"/>
                </a:highlight>
                <a:latin typeface="Arial"/>
                <a:cs typeface="Arial"/>
              </a:rPr>
              <a:t>.</a:t>
            </a:r>
            <a:endParaRPr lang="en-US" sz="3600" b="1" dirty="0">
              <a:ea typeface="Calibri"/>
              <a:cs typeface="Calibri"/>
            </a:endParaRPr>
          </a:p>
        </p:txBody>
      </p:sp>
    </p:spTree>
    <p:extLst>
      <p:ext uri="{BB962C8B-B14F-4D97-AF65-F5344CB8AC3E}">
        <p14:creationId xmlns:p14="http://schemas.microsoft.com/office/powerpoint/2010/main" val="34953132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Picture 7" descr="A mouse in the water&#10;&#10;AI-generated content may be incorrect.">
            <a:extLst>
              <a:ext uri="{FF2B5EF4-FFF2-40B4-BE49-F238E27FC236}">
                <a16:creationId xmlns:a16="http://schemas.microsoft.com/office/drawing/2014/main" id="{7EC0DD34-D9C3-2416-C2FD-8FE7BDB04B28}"/>
              </a:ext>
            </a:extLst>
          </p:cNvPr>
          <p:cNvPicPr>
            <a:picLocks noChangeAspect="1"/>
          </p:cNvPicPr>
          <p:nvPr/>
        </p:nvPicPr>
        <p:blipFill>
          <a:blip r:embed="rId3"/>
          <a:srcRect l="17034" r="10287" b="1"/>
          <a:stretch>
            <a:fillRect/>
          </a:stretch>
        </p:blipFill>
        <p:spPr>
          <a:xfrm>
            <a:off x="20" y="1282"/>
            <a:ext cx="9143980" cy="685671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39</Slides>
  <Notes>39</Notes>
  <HiddenSlides>0</HiddenSlide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Romans 5:3–5  Speaks of Hope Learned by Experience</vt:lpstr>
      <vt:lpstr>PowerPoint Presentation</vt:lpstr>
      <vt:lpstr>2 Corinthians 4:8–10 — Not Giving Up</vt:lpstr>
      <vt:lpstr>Final Summary</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revision>2674</cp:revision>
  <dcterms:created xsi:type="dcterms:W3CDTF">2013-01-27T09:14:16Z</dcterms:created>
  <dcterms:modified xsi:type="dcterms:W3CDTF">2025-12-19T19:48:50Z</dcterms:modified>
  <cp:category/>
</cp:coreProperties>
</file>