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8229600" cx="14630400"/>
  <p:notesSz cx="8229600" cy="14630400"/>
  <p:embeddedFontLst>
    <p:embeddedFont>
      <p:font typeface="Cabin"/>
      <p:regular r:id="rId28"/>
      <p:bold r:id="rId29"/>
      <p:italic r:id="rId30"/>
      <p:boldItalic r:id="rId31"/>
    </p:embeddedFont>
    <p:embeddedFont>
      <p:font typeface="Unbounded"/>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Cabin-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abin-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abin-boldItalic.fntdata"/><Relationship Id="rId30" Type="http://schemas.openxmlformats.org/officeDocument/2006/relationships/font" Target="fonts/Cabin-italic.fntdata"/><Relationship Id="rId11" Type="http://schemas.openxmlformats.org/officeDocument/2006/relationships/slide" Target="slides/slide7.xml"/><Relationship Id="rId33" Type="http://schemas.openxmlformats.org/officeDocument/2006/relationships/font" Target="fonts/Unbounded-bold.fntdata"/><Relationship Id="rId10" Type="http://schemas.openxmlformats.org/officeDocument/2006/relationships/slide" Target="slides/slide6.xml"/><Relationship Id="rId32" Type="http://schemas.openxmlformats.org/officeDocument/2006/relationships/font" Target="fonts/Unbounded-regular.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71850" y="1097275"/>
            <a:ext cx="5486650" cy="5486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822950" y="6949425"/>
            <a:ext cx="6583675" cy="65836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 name="Google Shape;78;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79" name="Google Shape;79;p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3" name="Google Shape;223;p1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24" name="Google Shape;224;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2" name="Google Shape;232;p1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33" name="Google Shape;233;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0" name="Google Shape;250;p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51" name="Google Shape;251;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9" name="Google Shape;259;p1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60" name="Google Shape;260;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8" name="Google Shape;278;p1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79" name="Google Shape;279;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5" name="Google Shape;295;p1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96" name="Google Shape;296;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8" name="Google Shape;308;p1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09" name="Google Shape;309;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7" name="Google Shape;317;p1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18" name="Google Shape;318;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0" name="Google Shape;330;p1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31" name="Google Shape;331;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1" name="Google Shape;341;p1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42" name="Google Shape;342;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 name="Google Shape;87;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88" name="Google Shape;88;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0" name="Google Shape;350;p2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51" name="Google Shape;351;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9" name="Google Shape;359;p2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60" name="Google Shape;360;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9" name="Google Shape;369;p2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70" name="Google Shape;370;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3" name="Google Shape;383;p2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84" name="Google Shape;384;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3" name="Google Shape;103;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04" name="Google Shape;104;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 name="Google Shape;121;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22" name="Google Shape;122;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9" name="Google Shape;139;p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40" name="Google Shape;140;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7" name="Google Shape;167;p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68" name="Google Shape;168;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 name="Google Shape;182;p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83" name="Google Shape;183;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1" name="Google Shape;191;p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92" name="Google Shape;192;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 name="Google Shape;207;p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08" name="Google Shape;208;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bg>
      <p:bgPr>
        <a:solidFill>
          <a:srgbClr val="000000"/>
        </a:solidFill>
      </p:bgPr>
    </p:bg>
    <p:spTree>
      <p:nvGrpSpPr>
        <p:cNvPr id="6" name="Shape 6"/>
        <p:cNvGrpSpPr/>
        <p:nvPr/>
      </p:nvGrpSpPr>
      <p:grpSpPr>
        <a:xfrm>
          <a:off x="0" y="0"/>
          <a:ext cx="0" cy="0"/>
          <a:chOff x="0" y="0"/>
          <a:chExt cx="0" cy="0"/>
        </a:xfrm>
      </p:grpSpPr>
      <p:pic>
        <p:nvPicPr>
          <p:cNvPr descr="preencoded.png" id="7" name="Google Shape;7;p2"/>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8" name="Google Shape;8;p2"/>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master">
  <p:cSld name="Slide 10 master">
    <p:bg>
      <p:bgPr>
        <a:solidFill>
          <a:srgbClr val="000000"/>
        </a:solidFill>
      </p:bgPr>
    </p:bg>
    <p:spTree>
      <p:nvGrpSpPr>
        <p:cNvPr id="33" name="Shape 33"/>
        <p:cNvGrpSpPr/>
        <p:nvPr/>
      </p:nvGrpSpPr>
      <p:grpSpPr>
        <a:xfrm>
          <a:off x="0" y="0"/>
          <a:ext cx="0" cy="0"/>
          <a:chOff x="0" y="0"/>
          <a:chExt cx="0" cy="0"/>
        </a:xfrm>
      </p:grpSpPr>
      <p:pic>
        <p:nvPicPr>
          <p:cNvPr descr="preencoded.png" id="34" name="Google Shape;34;p11"/>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35" name="Google Shape;35;p11"/>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1 master">
  <p:cSld name="Slide 11 master">
    <p:bg>
      <p:bgPr>
        <a:solidFill>
          <a:srgbClr val="000000"/>
        </a:solidFill>
      </p:bgPr>
    </p:bg>
    <p:spTree>
      <p:nvGrpSpPr>
        <p:cNvPr id="36" name="Shape 36"/>
        <p:cNvGrpSpPr/>
        <p:nvPr/>
      </p:nvGrpSpPr>
      <p:grpSpPr>
        <a:xfrm>
          <a:off x="0" y="0"/>
          <a:ext cx="0" cy="0"/>
          <a:chOff x="0" y="0"/>
          <a:chExt cx="0" cy="0"/>
        </a:xfrm>
      </p:grpSpPr>
      <p:pic>
        <p:nvPicPr>
          <p:cNvPr descr="preencoded.png" id="37" name="Google Shape;37;p12"/>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38" name="Google Shape;38;p12"/>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2 master">
  <p:cSld name="Slide 12 master">
    <p:bg>
      <p:bgPr>
        <a:solidFill>
          <a:srgbClr val="000000"/>
        </a:solidFill>
      </p:bgPr>
    </p:bg>
    <p:spTree>
      <p:nvGrpSpPr>
        <p:cNvPr id="39" name="Shape 39"/>
        <p:cNvGrpSpPr/>
        <p:nvPr/>
      </p:nvGrpSpPr>
      <p:grpSpPr>
        <a:xfrm>
          <a:off x="0" y="0"/>
          <a:ext cx="0" cy="0"/>
          <a:chOff x="0" y="0"/>
          <a:chExt cx="0" cy="0"/>
        </a:xfrm>
      </p:grpSpPr>
      <p:pic>
        <p:nvPicPr>
          <p:cNvPr descr="preencoded.png" id="40" name="Google Shape;40;p13"/>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41" name="Google Shape;41;p13"/>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3 master">
  <p:cSld name="Slide 13 master">
    <p:bg>
      <p:bgPr>
        <a:solidFill>
          <a:srgbClr val="000000"/>
        </a:solidFill>
      </p:bgPr>
    </p:bg>
    <p:spTree>
      <p:nvGrpSpPr>
        <p:cNvPr id="42" name="Shape 42"/>
        <p:cNvGrpSpPr/>
        <p:nvPr/>
      </p:nvGrpSpPr>
      <p:grpSpPr>
        <a:xfrm>
          <a:off x="0" y="0"/>
          <a:ext cx="0" cy="0"/>
          <a:chOff x="0" y="0"/>
          <a:chExt cx="0" cy="0"/>
        </a:xfrm>
      </p:grpSpPr>
      <p:pic>
        <p:nvPicPr>
          <p:cNvPr descr="preencoded.png" id="43" name="Google Shape;43;p14"/>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44" name="Google Shape;44;p14"/>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4 master">
  <p:cSld name="Slide 14 master">
    <p:bg>
      <p:bgPr>
        <a:solidFill>
          <a:srgbClr val="000000"/>
        </a:solidFill>
      </p:bgPr>
    </p:bg>
    <p:spTree>
      <p:nvGrpSpPr>
        <p:cNvPr id="45" name="Shape 45"/>
        <p:cNvGrpSpPr/>
        <p:nvPr/>
      </p:nvGrpSpPr>
      <p:grpSpPr>
        <a:xfrm>
          <a:off x="0" y="0"/>
          <a:ext cx="0" cy="0"/>
          <a:chOff x="0" y="0"/>
          <a:chExt cx="0" cy="0"/>
        </a:xfrm>
      </p:grpSpPr>
      <p:pic>
        <p:nvPicPr>
          <p:cNvPr descr="preencoded.png" id="46" name="Google Shape;46;p15"/>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47" name="Google Shape;47;p15"/>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5 master">
  <p:cSld name="Slide 15 master">
    <p:bg>
      <p:bgPr>
        <a:solidFill>
          <a:srgbClr val="000000"/>
        </a:solidFill>
      </p:bgPr>
    </p:bg>
    <p:spTree>
      <p:nvGrpSpPr>
        <p:cNvPr id="48" name="Shape 48"/>
        <p:cNvGrpSpPr/>
        <p:nvPr/>
      </p:nvGrpSpPr>
      <p:grpSpPr>
        <a:xfrm>
          <a:off x="0" y="0"/>
          <a:ext cx="0" cy="0"/>
          <a:chOff x="0" y="0"/>
          <a:chExt cx="0" cy="0"/>
        </a:xfrm>
      </p:grpSpPr>
      <p:pic>
        <p:nvPicPr>
          <p:cNvPr descr="preencoded.png" id="49" name="Google Shape;49;p16"/>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50" name="Google Shape;50;p16"/>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6 master">
  <p:cSld name="Slide 16 master">
    <p:bg>
      <p:bgPr>
        <a:solidFill>
          <a:srgbClr val="000000"/>
        </a:solidFill>
      </p:bgPr>
    </p:bg>
    <p:spTree>
      <p:nvGrpSpPr>
        <p:cNvPr id="51" name="Shape 51"/>
        <p:cNvGrpSpPr/>
        <p:nvPr/>
      </p:nvGrpSpPr>
      <p:grpSpPr>
        <a:xfrm>
          <a:off x="0" y="0"/>
          <a:ext cx="0" cy="0"/>
          <a:chOff x="0" y="0"/>
          <a:chExt cx="0" cy="0"/>
        </a:xfrm>
      </p:grpSpPr>
      <p:pic>
        <p:nvPicPr>
          <p:cNvPr descr="preencoded.png" id="52" name="Google Shape;52;p17"/>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53" name="Google Shape;53;p17"/>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7 master">
  <p:cSld name="Slide 17 master">
    <p:bg>
      <p:bgPr>
        <a:solidFill>
          <a:srgbClr val="000000"/>
        </a:solidFill>
      </p:bgPr>
    </p:bg>
    <p:spTree>
      <p:nvGrpSpPr>
        <p:cNvPr id="54" name="Shape 54"/>
        <p:cNvGrpSpPr/>
        <p:nvPr/>
      </p:nvGrpSpPr>
      <p:grpSpPr>
        <a:xfrm>
          <a:off x="0" y="0"/>
          <a:ext cx="0" cy="0"/>
          <a:chOff x="0" y="0"/>
          <a:chExt cx="0" cy="0"/>
        </a:xfrm>
      </p:grpSpPr>
      <p:pic>
        <p:nvPicPr>
          <p:cNvPr descr="preencoded.png" id="55" name="Google Shape;55;p18"/>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56" name="Google Shape;56;p18"/>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8 master">
  <p:cSld name="Slide 18 master">
    <p:bg>
      <p:bgPr>
        <a:solidFill>
          <a:srgbClr val="000000"/>
        </a:solidFill>
      </p:bgPr>
    </p:bg>
    <p:spTree>
      <p:nvGrpSpPr>
        <p:cNvPr id="57" name="Shape 57"/>
        <p:cNvGrpSpPr/>
        <p:nvPr/>
      </p:nvGrpSpPr>
      <p:grpSpPr>
        <a:xfrm>
          <a:off x="0" y="0"/>
          <a:ext cx="0" cy="0"/>
          <a:chOff x="0" y="0"/>
          <a:chExt cx="0" cy="0"/>
        </a:xfrm>
      </p:grpSpPr>
      <p:pic>
        <p:nvPicPr>
          <p:cNvPr descr="preencoded.png" id="58" name="Google Shape;58;p19"/>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59" name="Google Shape;59;p19"/>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9 master">
  <p:cSld name="Slide 19 master">
    <p:bg>
      <p:bgPr>
        <a:solidFill>
          <a:srgbClr val="000000"/>
        </a:solidFill>
      </p:bgPr>
    </p:bg>
    <p:spTree>
      <p:nvGrpSpPr>
        <p:cNvPr id="60" name="Shape 60"/>
        <p:cNvGrpSpPr/>
        <p:nvPr/>
      </p:nvGrpSpPr>
      <p:grpSpPr>
        <a:xfrm>
          <a:off x="0" y="0"/>
          <a:ext cx="0" cy="0"/>
          <a:chOff x="0" y="0"/>
          <a:chExt cx="0" cy="0"/>
        </a:xfrm>
      </p:grpSpPr>
      <p:pic>
        <p:nvPicPr>
          <p:cNvPr descr="preencoded.png" id="61" name="Google Shape;61;p20"/>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62" name="Google Shape;62;p20"/>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bg>
      <p:bgPr>
        <a:solidFill>
          <a:srgbClr val="000000"/>
        </a:solidFill>
      </p:bgPr>
    </p:bg>
    <p:spTree>
      <p:nvGrpSpPr>
        <p:cNvPr id="9" name="Shape 9"/>
        <p:cNvGrpSpPr/>
        <p:nvPr/>
      </p:nvGrpSpPr>
      <p:grpSpPr>
        <a:xfrm>
          <a:off x="0" y="0"/>
          <a:ext cx="0" cy="0"/>
          <a:chOff x="0" y="0"/>
          <a:chExt cx="0" cy="0"/>
        </a:xfrm>
      </p:grpSpPr>
      <p:pic>
        <p:nvPicPr>
          <p:cNvPr descr="preencoded.png" id="10" name="Google Shape;10;p3"/>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11" name="Google Shape;11;p3"/>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0 master">
  <p:cSld name="Slide 20 master">
    <p:bg>
      <p:bgPr>
        <a:solidFill>
          <a:srgbClr val="000000"/>
        </a:solidFill>
      </p:bgPr>
    </p:bg>
    <p:spTree>
      <p:nvGrpSpPr>
        <p:cNvPr id="63" name="Shape 63"/>
        <p:cNvGrpSpPr/>
        <p:nvPr/>
      </p:nvGrpSpPr>
      <p:grpSpPr>
        <a:xfrm>
          <a:off x="0" y="0"/>
          <a:ext cx="0" cy="0"/>
          <a:chOff x="0" y="0"/>
          <a:chExt cx="0" cy="0"/>
        </a:xfrm>
      </p:grpSpPr>
      <p:pic>
        <p:nvPicPr>
          <p:cNvPr descr="preencoded.png" id="64" name="Google Shape;64;p21"/>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65" name="Google Shape;65;p21"/>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1 master">
  <p:cSld name="Slide 21 master">
    <p:bg>
      <p:bgPr>
        <a:solidFill>
          <a:srgbClr val="000000"/>
        </a:solidFill>
      </p:bgPr>
    </p:bg>
    <p:spTree>
      <p:nvGrpSpPr>
        <p:cNvPr id="66" name="Shape 66"/>
        <p:cNvGrpSpPr/>
        <p:nvPr/>
      </p:nvGrpSpPr>
      <p:grpSpPr>
        <a:xfrm>
          <a:off x="0" y="0"/>
          <a:ext cx="0" cy="0"/>
          <a:chOff x="0" y="0"/>
          <a:chExt cx="0" cy="0"/>
        </a:xfrm>
      </p:grpSpPr>
      <p:pic>
        <p:nvPicPr>
          <p:cNvPr descr="preencoded.png" id="67" name="Google Shape;67;p22"/>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68" name="Google Shape;68;p22"/>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2 master">
  <p:cSld name="Slide 22 master">
    <p:bg>
      <p:bgPr>
        <a:solidFill>
          <a:srgbClr val="000000"/>
        </a:solidFill>
      </p:bgPr>
    </p:bg>
    <p:spTree>
      <p:nvGrpSpPr>
        <p:cNvPr id="69" name="Shape 69"/>
        <p:cNvGrpSpPr/>
        <p:nvPr/>
      </p:nvGrpSpPr>
      <p:grpSpPr>
        <a:xfrm>
          <a:off x="0" y="0"/>
          <a:ext cx="0" cy="0"/>
          <a:chOff x="0" y="0"/>
          <a:chExt cx="0" cy="0"/>
        </a:xfrm>
      </p:grpSpPr>
      <p:pic>
        <p:nvPicPr>
          <p:cNvPr descr="preencoded.png" id="70" name="Google Shape;70;p23"/>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71" name="Google Shape;71;p23"/>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3 master">
  <p:cSld name="Slide 23 master">
    <p:bg>
      <p:bgPr>
        <a:solidFill>
          <a:srgbClr val="000000"/>
        </a:solidFill>
      </p:bgPr>
    </p:bg>
    <p:spTree>
      <p:nvGrpSpPr>
        <p:cNvPr id="72" name="Shape 72"/>
        <p:cNvGrpSpPr/>
        <p:nvPr/>
      </p:nvGrpSpPr>
      <p:grpSpPr>
        <a:xfrm>
          <a:off x="0" y="0"/>
          <a:ext cx="0" cy="0"/>
          <a:chOff x="0" y="0"/>
          <a:chExt cx="0" cy="0"/>
        </a:xfrm>
      </p:grpSpPr>
      <p:pic>
        <p:nvPicPr>
          <p:cNvPr descr="preencoded.png" id="73" name="Google Shape;73;p24"/>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74" name="Google Shape;74;p24"/>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75" name="Shape 7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bg>
      <p:bgPr>
        <a:solidFill>
          <a:srgbClr val="000000"/>
        </a:solidFill>
      </p:bgPr>
    </p:bg>
    <p:spTree>
      <p:nvGrpSpPr>
        <p:cNvPr id="12" name="Shape 12"/>
        <p:cNvGrpSpPr/>
        <p:nvPr/>
      </p:nvGrpSpPr>
      <p:grpSpPr>
        <a:xfrm>
          <a:off x="0" y="0"/>
          <a:ext cx="0" cy="0"/>
          <a:chOff x="0" y="0"/>
          <a:chExt cx="0" cy="0"/>
        </a:xfrm>
      </p:grpSpPr>
      <p:pic>
        <p:nvPicPr>
          <p:cNvPr descr="preencoded.png" id="13" name="Google Shape;13;p4"/>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14" name="Google Shape;14;p4"/>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bg>
      <p:bgPr>
        <a:solidFill>
          <a:srgbClr val="000000"/>
        </a:solidFill>
      </p:bgPr>
    </p:bg>
    <p:spTree>
      <p:nvGrpSpPr>
        <p:cNvPr id="15" name="Shape 15"/>
        <p:cNvGrpSpPr/>
        <p:nvPr/>
      </p:nvGrpSpPr>
      <p:grpSpPr>
        <a:xfrm>
          <a:off x="0" y="0"/>
          <a:ext cx="0" cy="0"/>
          <a:chOff x="0" y="0"/>
          <a:chExt cx="0" cy="0"/>
        </a:xfrm>
      </p:grpSpPr>
      <p:pic>
        <p:nvPicPr>
          <p:cNvPr descr="preencoded.png" id="16" name="Google Shape;16;p5"/>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17" name="Google Shape;17;p5"/>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bg>
      <p:bgPr>
        <a:solidFill>
          <a:srgbClr val="000000"/>
        </a:solidFill>
      </p:bgPr>
    </p:bg>
    <p:spTree>
      <p:nvGrpSpPr>
        <p:cNvPr id="18" name="Shape 18"/>
        <p:cNvGrpSpPr/>
        <p:nvPr/>
      </p:nvGrpSpPr>
      <p:grpSpPr>
        <a:xfrm>
          <a:off x="0" y="0"/>
          <a:ext cx="0" cy="0"/>
          <a:chOff x="0" y="0"/>
          <a:chExt cx="0" cy="0"/>
        </a:xfrm>
      </p:grpSpPr>
      <p:pic>
        <p:nvPicPr>
          <p:cNvPr descr="preencoded.png" id="19" name="Google Shape;19;p6"/>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20" name="Google Shape;20;p6"/>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bg>
      <p:bgPr>
        <a:solidFill>
          <a:srgbClr val="000000"/>
        </a:solidFill>
      </p:bgPr>
    </p:bg>
    <p:spTree>
      <p:nvGrpSpPr>
        <p:cNvPr id="21" name="Shape 21"/>
        <p:cNvGrpSpPr/>
        <p:nvPr/>
      </p:nvGrpSpPr>
      <p:grpSpPr>
        <a:xfrm>
          <a:off x="0" y="0"/>
          <a:ext cx="0" cy="0"/>
          <a:chOff x="0" y="0"/>
          <a:chExt cx="0" cy="0"/>
        </a:xfrm>
      </p:grpSpPr>
      <p:pic>
        <p:nvPicPr>
          <p:cNvPr descr="preencoded.png" id="22" name="Google Shape;22;p7"/>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23" name="Google Shape;23;p7"/>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bg>
      <p:bgPr>
        <a:solidFill>
          <a:srgbClr val="000000"/>
        </a:solidFill>
      </p:bgPr>
    </p:bg>
    <p:spTree>
      <p:nvGrpSpPr>
        <p:cNvPr id="24" name="Shape 24"/>
        <p:cNvGrpSpPr/>
        <p:nvPr/>
      </p:nvGrpSpPr>
      <p:grpSpPr>
        <a:xfrm>
          <a:off x="0" y="0"/>
          <a:ext cx="0" cy="0"/>
          <a:chOff x="0" y="0"/>
          <a:chExt cx="0" cy="0"/>
        </a:xfrm>
      </p:grpSpPr>
      <p:pic>
        <p:nvPicPr>
          <p:cNvPr descr="preencoded.png" id="25" name="Google Shape;25;p8"/>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26" name="Google Shape;26;p8"/>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master">
  <p:cSld name="Slide 8 master">
    <p:bg>
      <p:bgPr>
        <a:solidFill>
          <a:srgbClr val="000000"/>
        </a:solidFill>
      </p:bgPr>
    </p:bg>
    <p:spTree>
      <p:nvGrpSpPr>
        <p:cNvPr id="27" name="Shape 27"/>
        <p:cNvGrpSpPr/>
        <p:nvPr/>
      </p:nvGrpSpPr>
      <p:grpSpPr>
        <a:xfrm>
          <a:off x="0" y="0"/>
          <a:ext cx="0" cy="0"/>
          <a:chOff x="0" y="0"/>
          <a:chExt cx="0" cy="0"/>
        </a:xfrm>
      </p:grpSpPr>
      <p:pic>
        <p:nvPicPr>
          <p:cNvPr descr="preencoded.png" id="28" name="Google Shape;28;p9"/>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29" name="Google Shape;29;p9"/>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master">
  <p:cSld name="Slide 9 master">
    <p:bg>
      <p:bgPr>
        <a:solidFill>
          <a:srgbClr val="000000"/>
        </a:solidFill>
      </p:bgPr>
    </p:bg>
    <p:spTree>
      <p:nvGrpSpPr>
        <p:cNvPr id="30" name="Shape 30"/>
        <p:cNvGrpSpPr/>
        <p:nvPr/>
      </p:nvGrpSpPr>
      <p:grpSpPr>
        <a:xfrm>
          <a:off x="0" y="0"/>
          <a:ext cx="0" cy="0"/>
          <a:chOff x="0" y="0"/>
          <a:chExt cx="0" cy="0"/>
        </a:xfrm>
      </p:grpSpPr>
      <p:pic>
        <p:nvPicPr>
          <p:cNvPr descr="preencoded.png" id="31" name="Google Shape;31;p10"/>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32" name="Google Shape;32;p10"/>
          <p:cNvSpPr/>
          <p:nvPr/>
        </p:nvSpPr>
        <p:spPr>
          <a:xfrm>
            <a:off x="0" y="0"/>
            <a:ext cx="14630400" cy="8229600"/>
          </a:xfrm>
          <a:prstGeom prst="rect">
            <a:avLst/>
          </a:prstGeom>
          <a:solidFill>
            <a:srgbClr val="1128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6.png"/><Relationship Id="rId6"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hyperlink" Target="https://wyss.harvard.edu/news/save-it-in-dna/"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33.png"/><Relationship Id="rId6" Type="http://schemas.openxmlformats.org/officeDocument/2006/relationships/image" Target="../media/image29.png"/><Relationship Id="rId7"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hyperlink" Target="https://dnastoragealliance.org/members/current-members/" TargetMode="External"/><Relationship Id="rId4" Type="http://schemas.openxmlformats.org/officeDocument/2006/relationships/hyperlink" Target="https://www.businesswire.com/news/home/20200820005290/en/Twist-Bioscience-Synthetic-DNA-Stores-New-Netflix-Original-Series-%E2%80%98BIOHACKERS%E2%80%99" TargetMode="External"/><Relationship Id="rId5"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hyperlink" Target="https://sciencex.com/wire-news/481391710/researchers-develop-solutions-for-dna-based-information-storage.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hyperlink" Target="https://www.cell.com/trends/biotechnology/fulltext/S0167-7799%2823%2900235-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hyperlink" Target="https://www.biomemory.com/product-page" TargetMode="External"/><Relationship Id="rId5" Type="http://schemas.openxmlformats.org/officeDocument/2006/relationships/hyperlink" Target="https://www.techradar.com/news/microsoft-is-edging-closer-to-making-dna-storage-a-reality" TargetMode="External"/><Relationship Id="rId6" Type="http://schemas.openxmlformats.org/officeDocument/2006/relationships/hyperlink" Target="https://www.techtarget.com/searchdatabackup/news/366560519/DNA-storage-to-tackle-massive-archives" TargetMode="External"/><Relationship Id="rId7" Type="http://schemas.openxmlformats.org/officeDocument/2006/relationships/hyperlink" Target="https://www.snia.org/news_events/newsroom/dna-data-storage-alliance-releases-its-first-specification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hyperlink" Target="https://en.wikipedia.org/wiki/Last_universal_common_ancestor"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hyperlink" Target="https://sciencex.com/wire-news/481391710/researchers-develop-solutions-for-dna-based-information-storage.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descr="preencoded.png" id="81" name="Google Shape;81;p26"/>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82" name="Google Shape;82;p26"/>
          <p:cNvSpPr/>
          <p:nvPr/>
        </p:nvSpPr>
        <p:spPr>
          <a:xfrm>
            <a:off x="833557" y="1196221"/>
            <a:ext cx="7476887" cy="140088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4400"/>
              <a:buFont typeface="Unbounded"/>
              <a:buNone/>
            </a:pPr>
            <a:r>
              <a:rPr b="0" i="0" lang="en-US" sz="4400" u="none" cap="none" strike="noStrike">
                <a:solidFill>
                  <a:srgbClr val="FFFFFF"/>
                </a:solidFill>
                <a:latin typeface="Unbounded"/>
                <a:ea typeface="Unbounded"/>
                <a:cs typeface="Unbounded"/>
                <a:sym typeface="Unbounded"/>
              </a:rPr>
              <a:t>The Relentless Pursuit of Digital Storage</a:t>
            </a:r>
            <a:endParaRPr b="0" i="0" sz="4400" u="none" cap="none" strike="noStrike">
              <a:solidFill>
                <a:schemeClr val="dk1"/>
              </a:solidFill>
              <a:latin typeface="Calibri"/>
              <a:ea typeface="Calibri"/>
              <a:cs typeface="Calibri"/>
              <a:sym typeface="Calibri"/>
            </a:endParaRPr>
          </a:p>
        </p:txBody>
      </p:sp>
      <p:sp>
        <p:nvSpPr>
          <p:cNvPr id="83" name="Google Shape;83;p26"/>
          <p:cNvSpPr/>
          <p:nvPr/>
        </p:nvSpPr>
        <p:spPr>
          <a:xfrm>
            <a:off x="833557" y="2954298"/>
            <a:ext cx="7476887" cy="1905595"/>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CAD6DE"/>
              </a:buClr>
              <a:buSzPts val="1850"/>
              <a:buFont typeface="Cabin"/>
              <a:buNone/>
            </a:pPr>
            <a:r>
              <a:rPr b="0" i="0" lang="en-US" sz="1850" u="none" cap="none" strike="noStrike">
                <a:solidFill>
                  <a:srgbClr val="CAD6DE"/>
                </a:solidFill>
                <a:latin typeface="Cabin"/>
                <a:ea typeface="Cabin"/>
                <a:cs typeface="Cabin"/>
                <a:sym typeface="Cabin"/>
              </a:rPr>
              <a:t>For over 80 years, some of the world's brightest minds have been working to advance digital storage technologies, driven by an insatiable thirst for greater capacity, speed, and reliability. This journey, starting in the 1940s, has been marked by a series of groundbreaking innovations that have transformed the way we store and access information.</a:t>
            </a:r>
            <a:endParaRPr b="0" i="0" sz="1850" u="none" cap="none" strike="noStrike">
              <a:solidFill>
                <a:schemeClr val="dk1"/>
              </a:solidFill>
              <a:latin typeface="Calibri"/>
              <a:ea typeface="Calibri"/>
              <a:cs typeface="Calibri"/>
              <a:sym typeface="Calibri"/>
            </a:endParaRPr>
          </a:p>
        </p:txBody>
      </p:sp>
      <p:sp>
        <p:nvSpPr>
          <p:cNvPr id="84" name="Google Shape;84;p26"/>
          <p:cNvSpPr/>
          <p:nvPr/>
        </p:nvSpPr>
        <p:spPr>
          <a:xfrm>
            <a:off x="833557" y="5127784"/>
            <a:ext cx="7476887" cy="1905595"/>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CAD6DE"/>
              </a:buClr>
              <a:buSzPts val="1850"/>
              <a:buFont typeface="Cabin"/>
              <a:buNone/>
            </a:pPr>
            <a:r>
              <a:rPr b="0" i="0" lang="en-US" sz="1850" u="none" cap="none" strike="noStrike">
                <a:solidFill>
                  <a:srgbClr val="CAD6DE"/>
                </a:solidFill>
                <a:latin typeface="Cabin"/>
                <a:ea typeface="Cabin"/>
                <a:cs typeface="Cabin"/>
                <a:sym typeface="Cabin"/>
              </a:rPr>
              <a:t>From the early days of punch cards and magnetic tapes to the present-day cloud-based solutions, the evolution of digital storage has been nothing short of remarkable. Each decade has brought new breakthroughs, pushing the boundaries of what was once thought possible and laying the foundation for the data-driven world we now inhabit.</a:t>
            </a:r>
            <a:endParaRPr b="0" i="0" sz="185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preencoded.png" id="226" name="Google Shape;226;p35"/>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227" name="Google Shape;227;p35"/>
          <p:cNvSpPr/>
          <p:nvPr/>
        </p:nvSpPr>
        <p:spPr>
          <a:xfrm>
            <a:off x="990243" y="1552813"/>
            <a:ext cx="7163514" cy="1664494"/>
          </a:xfrm>
          <a:prstGeom prst="rect">
            <a:avLst/>
          </a:prstGeom>
          <a:noFill/>
          <a:ln>
            <a:noFill/>
          </a:ln>
        </p:spPr>
        <p:txBody>
          <a:bodyPr anchorCtr="0" anchor="t" bIns="0" lIns="0" spcFirstLastPara="1" rIns="0" wrap="square" tIns="0">
            <a:noAutofit/>
          </a:bodyPr>
          <a:lstStyle/>
          <a:p>
            <a:pPr indent="0" lvl="0" marL="0" marR="0" rtl="0" algn="l">
              <a:lnSpc>
                <a:spcPct val="125961"/>
              </a:lnSpc>
              <a:spcBef>
                <a:spcPts val="0"/>
              </a:spcBef>
              <a:spcAft>
                <a:spcPts val="0"/>
              </a:spcAft>
              <a:buClr>
                <a:srgbClr val="FFFFFF"/>
              </a:buClr>
              <a:buSzPts val="5200"/>
              <a:buFont typeface="Unbounded"/>
              <a:buNone/>
            </a:pPr>
            <a:r>
              <a:rPr lang="en-US" sz="5200">
                <a:solidFill>
                  <a:srgbClr val="FFFFFF"/>
                </a:solidFill>
                <a:latin typeface="Unbounded"/>
                <a:ea typeface="Unbounded"/>
                <a:cs typeface="Unbounded"/>
                <a:sym typeface="Unbounded"/>
              </a:rPr>
              <a:t>The Size of the Human Genome</a:t>
            </a:r>
            <a:endParaRPr sz="5200">
              <a:solidFill>
                <a:schemeClr val="dk1"/>
              </a:solidFill>
              <a:latin typeface="Calibri"/>
              <a:ea typeface="Calibri"/>
              <a:cs typeface="Calibri"/>
              <a:sym typeface="Calibri"/>
            </a:endParaRPr>
          </a:p>
        </p:txBody>
      </p:sp>
      <p:sp>
        <p:nvSpPr>
          <p:cNvPr id="228" name="Google Shape;228;p35"/>
          <p:cNvSpPr/>
          <p:nvPr/>
        </p:nvSpPr>
        <p:spPr>
          <a:xfrm>
            <a:off x="990243" y="3641646"/>
            <a:ext cx="7163514" cy="1811179"/>
          </a:xfrm>
          <a:prstGeom prst="rect">
            <a:avLst/>
          </a:prstGeom>
          <a:noFill/>
          <a:ln>
            <a:noFill/>
          </a:ln>
        </p:spPr>
        <p:txBody>
          <a:bodyPr anchorCtr="0" anchor="t" bIns="0" lIns="0" spcFirstLastPara="1" rIns="0" wrap="square" tIns="0">
            <a:noAutofit/>
          </a:bodyPr>
          <a:lstStyle/>
          <a:p>
            <a:pPr indent="0" lvl="0" marL="0" marR="0" rtl="0" algn="l">
              <a:lnSpc>
                <a:spcPct val="161363"/>
              </a:lnSpc>
              <a:spcBef>
                <a:spcPts val="0"/>
              </a:spcBef>
              <a:spcAft>
                <a:spcPts val="0"/>
              </a:spcAft>
              <a:buClr>
                <a:srgbClr val="CAD6DE"/>
              </a:buClr>
              <a:buSzPts val="2200"/>
              <a:buFont typeface="Cabin"/>
              <a:buNone/>
            </a:pPr>
            <a:r>
              <a:rPr lang="en-US" sz="2200">
                <a:solidFill>
                  <a:srgbClr val="CAD6DE"/>
                </a:solidFill>
                <a:latin typeface="Cabin"/>
                <a:ea typeface="Cabin"/>
                <a:cs typeface="Cabin"/>
                <a:sym typeface="Cabin"/>
              </a:rPr>
              <a:t>The human genome, depending on the method of calculation, takes up between 3 and 90 gigabytes of storage space. If each letter of the genome is considered a byte, the total size is closer to 90 gigabytes.</a:t>
            </a:r>
            <a:endParaRPr sz="2200">
              <a:solidFill>
                <a:schemeClr val="dk1"/>
              </a:solidFill>
              <a:latin typeface="Calibri"/>
              <a:ea typeface="Calibri"/>
              <a:cs typeface="Calibri"/>
              <a:sym typeface="Calibri"/>
            </a:endParaRPr>
          </a:p>
        </p:txBody>
      </p:sp>
      <p:sp>
        <p:nvSpPr>
          <p:cNvPr id="229" name="Google Shape;229;p35"/>
          <p:cNvSpPr/>
          <p:nvPr/>
        </p:nvSpPr>
        <p:spPr>
          <a:xfrm>
            <a:off x="990243" y="5771078"/>
            <a:ext cx="7163514" cy="905589"/>
          </a:xfrm>
          <a:prstGeom prst="rect">
            <a:avLst/>
          </a:prstGeom>
          <a:noFill/>
          <a:ln>
            <a:noFill/>
          </a:ln>
        </p:spPr>
        <p:txBody>
          <a:bodyPr anchorCtr="0" anchor="t" bIns="0" lIns="0" spcFirstLastPara="1" rIns="0" wrap="square" tIns="0">
            <a:noAutofit/>
          </a:bodyPr>
          <a:lstStyle/>
          <a:p>
            <a:pPr indent="0" lvl="0" marL="0" marR="0" rtl="0" algn="l">
              <a:lnSpc>
                <a:spcPct val="161363"/>
              </a:lnSpc>
              <a:spcBef>
                <a:spcPts val="0"/>
              </a:spcBef>
              <a:spcAft>
                <a:spcPts val="0"/>
              </a:spcAft>
              <a:buClr>
                <a:srgbClr val="CAD6DE"/>
              </a:buClr>
              <a:buSzPts val="2200"/>
              <a:buFont typeface="Cabin"/>
              <a:buNone/>
            </a:pPr>
            <a:r>
              <a:rPr lang="en-US" sz="2200">
                <a:solidFill>
                  <a:srgbClr val="CAD6DE"/>
                </a:solidFill>
                <a:latin typeface="Cabin"/>
                <a:ea typeface="Cabin"/>
                <a:cs typeface="Cabin"/>
                <a:sym typeface="Cabin"/>
              </a:rPr>
              <a:t>DNA’s natural structure allows for highly efficient data storage, far surpassing our current digital methods.</a:t>
            </a:r>
            <a:endParaRPr sz="2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6"/>
          <p:cNvSpPr/>
          <p:nvPr/>
        </p:nvSpPr>
        <p:spPr>
          <a:xfrm>
            <a:off x="909161" y="714256"/>
            <a:ext cx="10378559" cy="76402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4800"/>
              <a:buFont typeface="Unbounded"/>
              <a:buNone/>
            </a:pPr>
            <a:r>
              <a:rPr lang="en-US" sz="4800">
                <a:solidFill>
                  <a:srgbClr val="FFFFFF"/>
                </a:solidFill>
                <a:latin typeface="Unbounded"/>
                <a:ea typeface="Unbounded"/>
                <a:cs typeface="Unbounded"/>
                <a:sym typeface="Unbounded"/>
              </a:rPr>
              <a:t>Advantages of DNA Storage</a:t>
            </a:r>
            <a:endParaRPr sz="4800">
              <a:solidFill>
                <a:schemeClr val="dk1"/>
              </a:solidFill>
              <a:latin typeface="Calibri"/>
              <a:ea typeface="Calibri"/>
              <a:cs typeface="Calibri"/>
              <a:sym typeface="Calibri"/>
            </a:endParaRPr>
          </a:p>
        </p:txBody>
      </p:sp>
      <p:pic>
        <p:nvPicPr>
          <p:cNvPr descr="preencoded.png" id="236" name="Google Shape;236;p36"/>
          <p:cNvPicPr preferRelativeResize="0"/>
          <p:nvPr/>
        </p:nvPicPr>
        <p:blipFill rotWithShape="1">
          <a:blip r:embed="rId3">
            <a:alphaModFix/>
          </a:blip>
          <a:srcRect b="0" l="0" r="0" t="0"/>
          <a:stretch/>
        </p:blipFill>
        <p:spPr>
          <a:xfrm>
            <a:off x="909161" y="1997750"/>
            <a:ext cx="2910840" cy="1799034"/>
          </a:xfrm>
          <a:prstGeom prst="rect">
            <a:avLst/>
          </a:prstGeom>
          <a:noFill/>
          <a:ln>
            <a:noFill/>
          </a:ln>
        </p:spPr>
      </p:pic>
      <p:sp>
        <p:nvSpPr>
          <p:cNvPr id="237" name="Google Shape;237;p36"/>
          <p:cNvSpPr/>
          <p:nvPr/>
        </p:nvSpPr>
        <p:spPr>
          <a:xfrm>
            <a:off x="909161" y="4121468"/>
            <a:ext cx="2910840" cy="381952"/>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AD6DE"/>
              </a:buClr>
              <a:buSzPts val="2400"/>
              <a:buFont typeface="Unbounded"/>
              <a:buNone/>
            </a:pPr>
            <a:r>
              <a:rPr lang="en-US" sz="2400">
                <a:solidFill>
                  <a:srgbClr val="CAD6DE"/>
                </a:solidFill>
                <a:latin typeface="Unbounded"/>
                <a:ea typeface="Unbounded"/>
                <a:cs typeface="Unbounded"/>
                <a:sym typeface="Unbounded"/>
              </a:rPr>
              <a:t>High Density</a:t>
            </a:r>
            <a:endParaRPr sz="2400">
              <a:solidFill>
                <a:schemeClr val="dk1"/>
              </a:solidFill>
              <a:latin typeface="Calibri"/>
              <a:ea typeface="Calibri"/>
              <a:cs typeface="Calibri"/>
              <a:sym typeface="Calibri"/>
            </a:endParaRPr>
          </a:p>
        </p:txBody>
      </p:sp>
      <p:sp>
        <p:nvSpPr>
          <p:cNvPr id="238" name="Google Shape;238;p36"/>
          <p:cNvSpPr/>
          <p:nvPr/>
        </p:nvSpPr>
        <p:spPr>
          <a:xfrm>
            <a:off x="909161" y="4659273"/>
            <a:ext cx="2910840" cy="1662589"/>
          </a:xfrm>
          <a:prstGeom prst="rect">
            <a:avLst/>
          </a:prstGeom>
          <a:noFill/>
          <a:ln>
            <a:noFill/>
          </a:ln>
        </p:spPr>
        <p:txBody>
          <a:bodyPr anchorCtr="0" anchor="t" bIns="0" lIns="0" spcFirstLastPara="1" rIns="0" wrap="square" tIns="0">
            <a:noAutofit/>
          </a:bodyPr>
          <a:lstStyle/>
          <a:p>
            <a:pPr indent="0" lvl="0" marL="0" marR="0" rtl="0" algn="l">
              <a:lnSpc>
                <a:spcPct val="162500"/>
              </a:lnSpc>
              <a:spcBef>
                <a:spcPts val="0"/>
              </a:spcBef>
              <a:spcAft>
                <a:spcPts val="0"/>
              </a:spcAft>
              <a:buClr>
                <a:srgbClr val="CAD6DE"/>
              </a:buClr>
              <a:buSzPts val="2000"/>
              <a:buFont typeface="Cabin"/>
              <a:buNone/>
            </a:pPr>
            <a:r>
              <a:rPr lang="en-US" sz="2000">
                <a:solidFill>
                  <a:srgbClr val="CAD6DE"/>
                </a:solidFill>
                <a:latin typeface="Cabin"/>
                <a:ea typeface="Cabin"/>
                <a:cs typeface="Cabin"/>
                <a:sym typeface="Cabin"/>
              </a:rPr>
              <a:t>DNA has the ability to store immense amounts of data in a very small space.</a:t>
            </a:r>
            <a:endParaRPr sz="2000">
              <a:solidFill>
                <a:schemeClr val="dk1"/>
              </a:solidFill>
              <a:latin typeface="Calibri"/>
              <a:ea typeface="Calibri"/>
              <a:cs typeface="Calibri"/>
              <a:sym typeface="Calibri"/>
            </a:endParaRPr>
          </a:p>
        </p:txBody>
      </p:sp>
      <p:pic>
        <p:nvPicPr>
          <p:cNvPr descr="preencoded.png" id="239" name="Google Shape;239;p36"/>
          <p:cNvPicPr preferRelativeResize="0"/>
          <p:nvPr/>
        </p:nvPicPr>
        <p:blipFill rotWithShape="1">
          <a:blip r:embed="rId4">
            <a:alphaModFix/>
          </a:blip>
          <a:srcRect b="0" l="0" r="0" t="0"/>
          <a:stretch/>
        </p:blipFill>
        <p:spPr>
          <a:xfrm>
            <a:off x="4209574" y="1997750"/>
            <a:ext cx="2910840" cy="1799034"/>
          </a:xfrm>
          <a:prstGeom prst="rect">
            <a:avLst/>
          </a:prstGeom>
          <a:noFill/>
          <a:ln>
            <a:noFill/>
          </a:ln>
        </p:spPr>
      </p:pic>
      <p:sp>
        <p:nvSpPr>
          <p:cNvPr id="240" name="Google Shape;240;p36"/>
          <p:cNvSpPr/>
          <p:nvPr/>
        </p:nvSpPr>
        <p:spPr>
          <a:xfrm>
            <a:off x="4209574" y="4121468"/>
            <a:ext cx="2910840" cy="763905"/>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AD6DE"/>
              </a:buClr>
              <a:buSzPts val="2400"/>
              <a:buFont typeface="Unbounded"/>
              <a:buNone/>
            </a:pPr>
            <a:r>
              <a:rPr lang="en-US" sz="2400">
                <a:solidFill>
                  <a:srgbClr val="CAD6DE"/>
                </a:solidFill>
                <a:latin typeface="Unbounded"/>
                <a:ea typeface="Unbounded"/>
                <a:cs typeface="Unbounded"/>
                <a:sym typeface="Unbounded"/>
              </a:rPr>
              <a:t>Stability and Reliability</a:t>
            </a:r>
            <a:endParaRPr sz="2400">
              <a:solidFill>
                <a:schemeClr val="dk1"/>
              </a:solidFill>
              <a:latin typeface="Calibri"/>
              <a:ea typeface="Calibri"/>
              <a:cs typeface="Calibri"/>
              <a:sym typeface="Calibri"/>
            </a:endParaRPr>
          </a:p>
        </p:txBody>
      </p:sp>
      <p:sp>
        <p:nvSpPr>
          <p:cNvPr id="241" name="Google Shape;241;p36"/>
          <p:cNvSpPr/>
          <p:nvPr/>
        </p:nvSpPr>
        <p:spPr>
          <a:xfrm>
            <a:off x="4209574" y="5041225"/>
            <a:ext cx="2910840" cy="2493883"/>
          </a:xfrm>
          <a:prstGeom prst="rect">
            <a:avLst/>
          </a:prstGeom>
          <a:noFill/>
          <a:ln>
            <a:noFill/>
          </a:ln>
        </p:spPr>
        <p:txBody>
          <a:bodyPr anchorCtr="0" anchor="t" bIns="0" lIns="0" spcFirstLastPara="1" rIns="0" wrap="square" tIns="0">
            <a:noAutofit/>
          </a:bodyPr>
          <a:lstStyle/>
          <a:p>
            <a:pPr indent="0" lvl="0" marL="0" marR="0" rtl="0" algn="l">
              <a:lnSpc>
                <a:spcPct val="162500"/>
              </a:lnSpc>
              <a:spcBef>
                <a:spcPts val="0"/>
              </a:spcBef>
              <a:spcAft>
                <a:spcPts val="0"/>
              </a:spcAft>
              <a:buClr>
                <a:srgbClr val="CAD6DE"/>
              </a:buClr>
              <a:buSzPts val="2000"/>
              <a:buFont typeface="Cabin"/>
              <a:buNone/>
            </a:pPr>
            <a:r>
              <a:rPr lang="en-US" sz="2000">
                <a:solidFill>
                  <a:srgbClr val="CAD6DE"/>
                </a:solidFill>
                <a:latin typeface="Cabin"/>
                <a:ea typeface="Cabin"/>
                <a:cs typeface="Cabin"/>
                <a:sym typeface="Cabin"/>
              </a:rPr>
              <a:t>Dried DNA can endure for thousands of years in cool environments. The oldest DNA sequenced has been dated back over 700,000 years.</a:t>
            </a:r>
            <a:endParaRPr sz="2000">
              <a:solidFill>
                <a:schemeClr val="dk1"/>
              </a:solidFill>
              <a:latin typeface="Calibri"/>
              <a:ea typeface="Calibri"/>
              <a:cs typeface="Calibri"/>
              <a:sym typeface="Calibri"/>
            </a:endParaRPr>
          </a:p>
        </p:txBody>
      </p:sp>
      <p:pic>
        <p:nvPicPr>
          <p:cNvPr descr="preencoded.png" id="242" name="Google Shape;242;p36"/>
          <p:cNvPicPr preferRelativeResize="0"/>
          <p:nvPr/>
        </p:nvPicPr>
        <p:blipFill rotWithShape="1">
          <a:blip r:embed="rId5">
            <a:alphaModFix/>
          </a:blip>
          <a:srcRect b="0" l="0" r="0" t="0"/>
          <a:stretch/>
        </p:blipFill>
        <p:spPr>
          <a:xfrm>
            <a:off x="7509986" y="1997750"/>
            <a:ext cx="2910840" cy="1799034"/>
          </a:xfrm>
          <a:prstGeom prst="rect">
            <a:avLst/>
          </a:prstGeom>
          <a:noFill/>
          <a:ln>
            <a:noFill/>
          </a:ln>
        </p:spPr>
      </p:pic>
      <p:sp>
        <p:nvSpPr>
          <p:cNvPr id="243" name="Google Shape;243;p36"/>
          <p:cNvSpPr/>
          <p:nvPr/>
        </p:nvSpPr>
        <p:spPr>
          <a:xfrm>
            <a:off x="7509986" y="4121468"/>
            <a:ext cx="2910840" cy="763905"/>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AD6DE"/>
              </a:buClr>
              <a:buSzPts val="2400"/>
              <a:buFont typeface="Unbounded"/>
              <a:buNone/>
            </a:pPr>
            <a:r>
              <a:rPr lang="en-US" sz="2400">
                <a:solidFill>
                  <a:srgbClr val="CAD6DE"/>
                </a:solidFill>
                <a:latin typeface="Unbounded"/>
                <a:ea typeface="Unbounded"/>
                <a:cs typeface="Unbounded"/>
                <a:sym typeface="Unbounded"/>
              </a:rPr>
              <a:t>Energy-Efficiency</a:t>
            </a:r>
            <a:endParaRPr sz="2400">
              <a:solidFill>
                <a:schemeClr val="dk1"/>
              </a:solidFill>
              <a:latin typeface="Calibri"/>
              <a:ea typeface="Calibri"/>
              <a:cs typeface="Calibri"/>
              <a:sym typeface="Calibri"/>
            </a:endParaRPr>
          </a:p>
        </p:txBody>
      </p:sp>
      <p:sp>
        <p:nvSpPr>
          <p:cNvPr id="244" name="Google Shape;244;p36"/>
          <p:cNvSpPr/>
          <p:nvPr/>
        </p:nvSpPr>
        <p:spPr>
          <a:xfrm>
            <a:off x="7509986" y="5041225"/>
            <a:ext cx="2910840" cy="1662589"/>
          </a:xfrm>
          <a:prstGeom prst="rect">
            <a:avLst/>
          </a:prstGeom>
          <a:noFill/>
          <a:ln>
            <a:noFill/>
          </a:ln>
        </p:spPr>
        <p:txBody>
          <a:bodyPr anchorCtr="0" anchor="t" bIns="0" lIns="0" spcFirstLastPara="1" rIns="0" wrap="square" tIns="0">
            <a:noAutofit/>
          </a:bodyPr>
          <a:lstStyle/>
          <a:p>
            <a:pPr indent="0" lvl="0" marL="0" marR="0" rtl="0" algn="l">
              <a:lnSpc>
                <a:spcPct val="162500"/>
              </a:lnSpc>
              <a:spcBef>
                <a:spcPts val="0"/>
              </a:spcBef>
              <a:spcAft>
                <a:spcPts val="0"/>
              </a:spcAft>
              <a:buClr>
                <a:srgbClr val="CAD6DE"/>
              </a:buClr>
              <a:buSzPts val="2000"/>
              <a:buFont typeface="Cabin"/>
              <a:buNone/>
            </a:pPr>
            <a:r>
              <a:rPr lang="en-US" sz="2000">
                <a:solidFill>
                  <a:srgbClr val="CAD6DE"/>
                </a:solidFill>
                <a:latin typeface="Cabin"/>
                <a:ea typeface="Cabin"/>
                <a:cs typeface="Cabin"/>
                <a:sym typeface="Cabin"/>
              </a:rPr>
              <a:t>DNA storage is remarkably energy-efficient and requires minimal space for upkeep.</a:t>
            </a:r>
            <a:endParaRPr sz="2000">
              <a:solidFill>
                <a:schemeClr val="dk1"/>
              </a:solidFill>
              <a:latin typeface="Calibri"/>
              <a:ea typeface="Calibri"/>
              <a:cs typeface="Calibri"/>
              <a:sym typeface="Calibri"/>
            </a:endParaRPr>
          </a:p>
        </p:txBody>
      </p:sp>
      <p:pic>
        <p:nvPicPr>
          <p:cNvPr descr="preencoded.png" id="245" name="Google Shape;245;p36"/>
          <p:cNvPicPr preferRelativeResize="0"/>
          <p:nvPr/>
        </p:nvPicPr>
        <p:blipFill rotWithShape="1">
          <a:blip r:embed="rId6">
            <a:alphaModFix/>
          </a:blip>
          <a:srcRect b="0" l="0" r="0" t="0"/>
          <a:stretch/>
        </p:blipFill>
        <p:spPr>
          <a:xfrm>
            <a:off x="10810399" y="1997750"/>
            <a:ext cx="2910840" cy="1799034"/>
          </a:xfrm>
          <a:prstGeom prst="rect">
            <a:avLst/>
          </a:prstGeom>
          <a:noFill/>
          <a:ln>
            <a:noFill/>
          </a:ln>
        </p:spPr>
      </p:pic>
      <p:sp>
        <p:nvSpPr>
          <p:cNvPr id="246" name="Google Shape;246;p36"/>
          <p:cNvSpPr/>
          <p:nvPr/>
        </p:nvSpPr>
        <p:spPr>
          <a:xfrm>
            <a:off x="10810399" y="4121468"/>
            <a:ext cx="2910840" cy="381952"/>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AD6DE"/>
              </a:buClr>
              <a:buSzPts val="2400"/>
              <a:buFont typeface="Unbounded"/>
              <a:buNone/>
            </a:pPr>
            <a:r>
              <a:rPr lang="en-US" sz="2400">
                <a:solidFill>
                  <a:srgbClr val="CAD6DE"/>
                </a:solidFill>
                <a:latin typeface="Unbounded"/>
                <a:ea typeface="Unbounded"/>
                <a:cs typeface="Unbounded"/>
                <a:sym typeface="Unbounded"/>
              </a:rPr>
              <a:t>Relevancy</a:t>
            </a:r>
            <a:endParaRPr sz="2400">
              <a:solidFill>
                <a:schemeClr val="dk1"/>
              </a:solidFill>
              <a:latin typeface="Calibri"/>
              <a:ea typeface="Calibri"/>
              <a:cs typeface="Calibri"/>
              <a:sym typeface="Calibri"/>
            </a:endParaRPr>
          </a:p>
        </p:txBody>
      </p:sp>
      <p:sp>
        <p:nvSpPr>
          <p:cNvPr id="247" name="Google Shape;247;p36"/>
          <p:cNvSpPr/>
          <p:nvPr/>
        </p:nvSpPr>
        <p:spPr>
          <a:xfrm>
            <a:off x="10810399" y="4659273"/>
            <a:ext cx="2910840" cy="1662589"/>
          </a:xfrm>
          <a:prstGeom prst="rect">
            <a:avLst/>
          </a:prstGeom>
          <a:noFill/>
          <a:ln>
            <a:noFill/>
          </a:ln>
        </p:spPr>
        <p:txBody>
          <a:bodyPr anchorCtr="0" anchor="t" bIns="0" lIns="0" spcFirstLastPara="1" rIns="0" wrap="square" tIns="0">
            <a:noAutofit/>
          </a:bodyPr>
          <a:lstStyle/>
          <a:p>
            <a:pPr indent="0" lvl="0" marL="0" marR="0" rtl="0" algn="l">
              <a:lnSpc>
                <a:spcPct val="162500"/>
              </a:lnSpc>
              <a:spcBef>
                <a:spcPts val="0"/>
              </a:spcBef>
              <a:spcAft>
                <a:spcPts val="0"/>
              </a:spcAft>
              <a:buClr>
                <a:srgbClr val="CAD6DE"/>
              </a:buClr>
              <a:buSzPts val="2000"/>
              <a:buFont typeface="Cabin"/>
              <a:buNone/>
            </a:pPr>
            <a:r>
              <a:rPr lang="en-US" sz="2000">
                <a:solidFill>
                  <a:srgbClr val="CAD6DE"/>
                </a:solidFill>
                <a:latin typeface="Cabin"/>
                <a:ea typeface="Cabin"/>
                <a:cs typeface="Cabin"/>
                <a:sym typeface="Cabin"/>
              </a:rPr>
              <a:t>DNA is an integral part of biological systems, ensuring its enduring importance.</a:t>
            </a:r>
            <a:endParaRPr sz="20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preencoded.png" id="253" name="Google Shape;253;p37"/>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254" name="Google Shape;254;p37"/>
          <p:cNvSpPr/>
          <p:nvPr/>
        </p:nvSpPr>
        <p:spPr>
          <a:xfrm>
            <a:off x="960001" y="973217"/>
            <a:ext cx="7223998" cy="1613535"/>
          </a:xfrm>
          <a:prstGeom prst="rect">
            <a:avLst/>
          </a:prstGeom>
          <a:noFill/>
          <a:ln>
            <a:noFill/>
          </a:ln>
        </p:spPr>
        <p:txBody>
          <a:bodyPr anchorCtr="0" anchor="t" bIns="0" lIns="0" spcFirstLastPara="1" rIns="0" wrap="square" tIns="0">
            <a:noAutofit/>
          </a:bodyPr>
          <a:lstStyle/>
          <a:p>
            <a:pPr indent="0" lvl="0" marL="0" marR="0" rtl="0" algn="l">
              <a:lnSpc>
                <a:spcPct val="125742"/>
              </a:lnSpc>
              <a:spcBef>
                <a:spcPts val="0"/>
              </a:spcBef>
              <a:spcAft>
                <a:spcPts val="0"/>
              </a:spcAft>
              <a:buClr>
                <a:srgbClr val="FFFFFF"/>
              </a:buClr>
              <a:buSzPts val="5050"/>
              <a:buFont typeface="Unbounded"/>
              <a:buNone/>
            </a:pPr>
            <a:r>
              <a:rPr lang="en-US" sz="5050">
                <a:solidFill>
                  <a:srgbClr val="FFFFFF"/>
                </a:solidFill>
                <a:latin typeface="Unbounded"/>
                <a:ea typeface="Unbounded"/>
                <a:cs typeface="Unbounded"/>
                <a:sym typeface="Unbounded"/>
              </a:rPr>
              <a:t>Pioneering DNA Data Storage</a:t>
            </a:r>
            <a:endParaRPr sz="5050">
              <a:solidFill>
                <a:schemeClr val="dk1"/>
              </a:solidFill>
              <a:latin typeface="Calibri"/>
              <a:ea typeface="Calibri"/>
              <a:cs typeface="Calibri"/>
              <a:sym typeface="Calibri"/>
            </a:endParaRPr>
          </a:p>
        </p:txBody>
      </p:sp>
      <p:sp>
        <p:nvSpPr>
          <p:cNvPr id="255" name="Google Shape;255;p37"/>
          <p:cNvSpPr/>
          <p:nvPr/>
        </p:nvSpPr>
        <p:spPr>
          <a:xfrm>
            <a:off x="960001" y="2998113"/>
            <a:ext cx="7223998" cy="2194322"/>
          </a:xfrm>
          <a:prstGeom prst="rect">
            <a:avLst/>
          </a:prstGeom>
          <a:noFill/>
          <a:ln>
            <a:noFill/>
          </a:ln>
        </p:spPr>
        <p:txBody>
          <a:bodyPr anchorCtr="0" anchor="t" bIns="0" lIns="0" spcFirstLastPara="1" rIns="0" wrap="square" tIns="0">
            <a:noAutofit/>
          </a:bodyPr>
          <a:lstStyle/>
          <a:p>
            <a:pPr indent="0" lvl="0" marL="0" marR="0" rtl="0" algn="l">
              <a:lnSpc>
                <a:spcPct val="160465"/>
              </a:lnSpc>
              <a:spcBef>
                <a:spcPts val="0"/>
              </a:spcBef>
              <a:spcAft>
                <a:spcPts val="0"/>
              </a:spcAft>
              <a:buClr>
                <a:srgbClr val="CAD6DE"/>
              </a:buClr>
              <a:buSzPts val="2150"/>
              <a:buFont typeface="Cabin"/>
              <a:buNone/>
            </a:pPr>
            <a:r>
              <a:rPr lang="en-US" sz="2150">
                <a:solidFill>
                  <a:srgbClr val="CAD6DE"/>
                </a:solidFill>
                <a:latin typeface="Cabin"/>
                <a:ea typeface="Cabin"/>
                <a:cs typeface="Cabin"/>
                <a:sym typeface="Cabin"/>
              </a:rPr>
              <a:t>In 2019, Harvard and MIT professor George Church led a groundbreaking project, encoding a complete book into synthetic DNA. This demonstrated the immense potential of using DNA as a long-term digital storage medium, with far greater capacity and longevity than current electronic formats.</a:t>
            </a:r>
            <a:endParaRPr sz="2150">
              <a:solidFill>
                <a:schemeClr val="dk1"/>
              </a:solidFill>
              <a:latin typeface="Calibri"/>
              <a:ea typeface="Calibri"/>
              <a:cs typeface="Calibri"/>
              <a:sym typeface="Calibri"/>
            </a:endParaRPr>
          </a:p>
        </p:txBody>
      </p:sp>
      <p:sp>
        <p:nvSpPr>
          <p:cNvPr id="256" name="Google Shape;256;p37"/>
          <p:cNvSpPr/>
          <p:nvPr/>
        </p:nvSpPr>
        <p:spPr>
          <a:xfrm>
            <a:off x="960001" y="5500926"/>
            <a:ext cx="7223998" cy="1755458"/>
          </a:xfrm>
          <a:prstGeom prst="rect">
            <a:avLst/>
          </a:prstGeom>
          <a:noFill/>
          <a:ln>
            <a:noFill/>
          </a:ln>
        </p:spPr>
        <p:txBody>
          <a:bodyPr anchorCtr="0" anchor="t" bIns="0" lIns="0" spcFirstLastPara="1" rIns="0" wrap="square" tIns="0">
            <a:noAutofit/>
          </a:bodyPr>
          <a:lstStyle/>
          <a:p>
            <a:pPr indent="0" lvl="0" marL="0" marR="0" rtl="0" algn="l">
              <a:lnSpc>
                <a:spcPct val="160465"/>
              </a:lnSpc>
              <a:spcBef>
                <a:spcPts val="0"/>
              </a:spcBef>
              <a:spcAft>
                <a:spcPts val="0"/>
              </a:spcAft>
              <a:buClr>
                <a:srgbClr val="CAD6DE"/>
              </a:buClr>
              <a:buSzPts val="2150"/>
              <a:buFont typeface="Cabin"/>
              <a:buNone/>
            </a:pPr>
            <a:r>
              <a:rPr lang="en-US" sz="2150">
                <a:solidFill>
                  <a:srgbClr val="CAD6DE"/>
                </a:solidFill>
                <a:latin typeface="Cabin"/>
                <a:ea typeface="Cabin"/>
                <a:cs typeface="Cabin"/>
                <a:sym typeface="Cabin"/>
              </a:rPr>
              <a:t>Church's team converted 5.27 megabits of text and images into binary code, then stored it in DNA, and successfully decoded it using next-generation sequencing technology. </a:t>
            </a:r>
            <a:br>
              <a:rPr lang="en-US" sz="2150">
                <a:solidFill>
                  <a:srgbClr val="CAD6DE"/>
                </a:solidFill>
                <a:latin typeface="Cabin"/>
                <a:ea typeface="Cabin"/>
                <a:cs typeface="Cabin"/>
                <a:sym typeface="Cabin"/>
              </a:rPr>
            </a:br>
            <a:r>
              <a:rPr lang="en-US" sz="2150" u="sng">
                <a:solidFill>
                  <a:schemeClr val="hlink"/>
                </a:solidFill>
                <a:latin typeface="Cabin"/>
                <a:ea typeface="Cabin"/>
                <a:cs typeface="Cabin"/>
                <a:sym typeface="Cabin"/>
                <a:hlinkClick r:id="rId4"/>
              </a:rPr>
              <a:t>MIT/Harvard DNA Storage Project​</a:t>
            </a:r>
            <a:endParaRPr sz="215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8"/>
          <p:cNvSpPr/>
          <p:nvPr/>
        </p:nvSpPr>
        <p:spPr>
          <a:xfrm>
            <a:off x="715089" y="641152"/>
            <a:ext cx="11582876" cy="600908"/>
          </a:xfrm>
          <a:prstGeom prst="rect">
            <a:avLst/>
          </a:prstGeom>
          <a:noFill/>
          <a:ln>
            <a:noFill/>
          </a:ln>
        </p:spPr>
        <p:txBody>
          <a:bodyPr anchorCtr="0" anchor="t" bIns="0" lIns="0" spcFirstLastPara="1" rIns="0" wrap="square" tIns="0">
            <a:noAutofit/>
          </a:bodyPr>
          <a:lstStyle/>
          <a:p>
            <a:pPr indent="0" lvl="0" marL="0" marR="0" rtl="0" algn="l">
              <a:lnSpc>
                <a:spcPct val="125333"/>
              </a:lnSpc>
              <a:spcBef>
                <a:spcPts val="0"/>
              </a:spcBef>
              <a:spcAft>
                <a:spcPts val="0"/>
              </a:spcAft>
              <a:buClr>
                <a:srgbClr val="FFFFFF"/>
              </a:buClr>
              <a:buSzPts val="3750"/>
              <a:buFont typeface="Unbounded"/>
              <a:buNone/>
            </a:pPr>
            <a:r>
              <a:rPr lang="en-US" sz="3750">
                <a:solidFill>
                  <a:srgbClr val="FFFFFF"/>
                </a:solidFill>
                <a:latin typeface="Unbounded"/>
                <a:ea typeface="Unbounded"/>
                <a:cs typeface="Unbounded"/>
                <a:sym typeface="Unbounded"/>
              </a:rPr>
              <a:t>How much DNA to store 175 Zettabytes?</a:t>
            </a:r>
            <a:endParaRPr sz="3750">
              <a:solidFill>
                <a:schemeClr val="dk1"/>
              </a:solidFill>
              <a:latin typeface="Calibri"/>
              <a:ea typeface="Calibri"/>
              <a:cs typeface="Calibri"/>
              <a:sym typeface="Calibri"/>
            </a:endParaRPr>
          </a:p>
        </p:txBody>
      </p:sp>
      <p:sp>
        <p:nvSpPr>
          <p:cNvPr id="263" name="Google Shape;263;p38"/>
          <p:cNvSpPr/>
          <p:nvPr/>
        </p:nvSpPr>
        <p:spPr>
          <a:xfrm>
            <a:off x="715089" y="1650683"/>
            <a:ext cx="6446877" cy="67425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AD6DE"/>
              </a:buClr>
              <a:buSzPts val="5300"/>
              <a:buFont typeface="Unbounded"/>
              <a:buNone/>
            </a:pPr>
            <a:r>
              <a:rPr lang="en-US" sz="5300">
                <a:solidFill>
                  <a:srgbClr val="CAD6DE"/>
                </a:solidFill>
                <a:latin typeface="Unbounded"/>
                <a:ea typeface="Unbounded"/>
                <a:cs typeface="Unbounded"/>
                <a:sym typeface="Unbounded"/>
              </a:rPr>
              <a:t>814</a:t>
            </a:r>
            <a:endParaRPr sz="5300">
              <a:solidFill>
                <a:schemeClr val="dk1"/>
              </a:solidFill>
              <a:latin typeface="Calibri"/>
              <a:ea typeface="Calibri"/>
              <a:cs typeface="Calibri"/>
              <a:sym typeface="Calibri"/>
            </a:endParaRPr>
          </a:p>
        </p:txBody>
      </p:sp>
      <p:sp>
        <p:nvSpPr>
          <p:cNvPr id="264" name="Google Shape;264;p38"/>
          <p:cNvSpPr/>
          <p:nvPr/>
        </p:nvSpPr>
        <p:spPr>
          <a:xfrm>
            <a:off x="2736652" y="2580323"/>
            <a:ext cx="2403753" cy="300395"/>
          </a:xfrm>
          <a:prstGeom prst="rect">
            <a:avLst/>
          </a:prstGeom>
          <a:noFill/>
          <a:ln>
            <a:noFill/>
          </a:ln>
        </p:spPr>
        <p:txBody>
          <a:bodyPr anchorCtr="0" anchor="t" bIns="0" lIns="0" spcFirstLastPara="1" rIns="0" wrap="square" tIns="0">
            <a:noAutofit/>
          </a:bodyPr>
          <a:lstStyle/>
          <a:p>
            <a:pPr indent="0" lvl="0" marL="0" marR="0" rtl="0" algn="ctr">
              <a:lnSpc>
                <a:spcPct val="127027"/>
              </a:lnSpc>
              <a:spcBef>
                <a:spcPts val="0"/>
              </a:spcBef>
              <a:spcAft>
                <a:spcPts val="0"/>
              </a:spcAft>
              <a:buClr>
                <a:srgbClr val="CAD6DE"/>
              </a:buClr>
              <a:buSzPts val="1850"/>
              <a:buFont typeface="Unbounded"/>
              <a:buNone/>
            </a:pPr>
            <a:r>
              <a:rPr lang="en-US" sz="1850">
                <a:solidFill>
                  <a:srgbClr val="CAD6DE"/>
                </a:solidFill>
                <a:latin typeface="Unbounded"/>
                <a:ea typeface="Unbounded"/>
                <a:cs typeface="Unbounded"/>
                <a:sym typeface="Unbounded"/>
              </a:rPr>
              <a:t>Kilograms</a:t>
            </a:r>
            <a:endParaRPr sz="1850">
              <a:solidFill>
                <a:schemeClr val="dk1"/>
              </a:solidFill>
              <a:latin typeface="Calibri"/>
              <a:ea typeface="Calibri"/>
              <a:cs typeface="Calibri"/>
              <a:sym typeface="Calibri"/>
            </a:endParaRPr>
          </a:p>
        </p:txBody>
      </p:sp>
      <p:sp>
        <p:nvSpPr>
          <p:cNvPr id="265" name="Google Shape;265;p38"/>
          <p:cNvSpPr/>
          <p:nvPr/>
        </p:nvSpPr>
        <p:spPr>
          <a:xfrm>
            <a:off x="715089" y="3003233"/>
            <a:ext cx="6446877" cy="326827"/>
          </a:xfrm>
          <a:prstGeom prst="rect">
            <a:avLst/>
          </a:prstGeom>
          <a:noFill/>
          <a:ln>
            <a:noFill/>
          </a:ln>
        </p:spPr>
        <p:txBody>
          <a:bodyPr anchorCtr="0" anchor="t" bIns="0" lIns="0" spcFirstLastPara="1" rIns="0" wrap="square" tIns="0">
            <a:noAutofit/>
          </a:bodyPr>
          <a:lstStyle/>
          <a:p>
            <a:pPr indent="0" lvl="0" marL="0" marR="0" rtl="0" algn="ctr">
              <a:lnSpc>
                <a:spcPct val="159375"/>
              </a:lnSpc>
              <a:spcBef>
                <a:spcPts val="0"/>
              </a:spcBef>
              <a:spcAft>
                <a:spcPts val="0"/>
              </a:spcAft>
              <a:buClr>
                <a:srgbClr val="CAD6DE"/>
              </a:buClr>
              <a:buSzPts val="1600"/>
              <a:buFont typeface="Cabin"/>
              <a:buNone/>
            </a:pPr>
            <a:r>
              <a:rPr lang="en-US" sz="1600">
                <a:solidFill>
                  <a:srgbClr val="CAD6DE"/>
                </a:solidFill>
                <a:latin typeface="Cabin"/>
                <a:ea typeface="Cabin"/>
                <a:cs typeface="Cabin"/>
                <a:sym typeface="Cabin"/>
              </a:rPr>
              <a:t>The amount of DNA required to store 175 Zettabytes of data</a:t>
            </a:r>
            <a:endParaRPr sz="1600">
              <a:solidFill>
                <a:schemeClr val="dk1"/>
              </a:solidFill>
              <a:latin typeface="Calibri"/>
              <a:ea typeface="Calibri"/>
              <a:cs typeface="Calibri"/>
              <a:sym typeface="Calibri"/>
            </a:endParaRPr>
          </a:p>
        </p:txBody>
      </p:sp>
      <p:sp>
        <p:nvSpPr>
          <p:cNvPr id="266" name="Google Shape;266;p38"/>
          <p:cNvSpPr/>
          <p:nvPr/>
        </p:nvSpPr>
        <p:spPr>
          <a:xfrm>
            <a:off x="7468433" y="1650683"/>
            <a:ext cx="6446877" cy="67425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AD6DE"/>
              </a:buClr>
              <a:buSzPts val="5300"/>
              <a:buFont typeface="Unbounded"/>
              <a:buNone/>
            </a:pPr>
            <a:r>
              <a:rPr lang="en-US" sz="5300">
                <a:solidFill>
                  <a:srgbClr val="CAD6DE"/>
                </a:solidFill>
                <a:latin typeface="Unbounded"/>
                <a:ea typeface="Unbounded"/>
                <a:cs typeface="Unbounded"/>
                <a:sym typeface="Unbounded"/>
              </a:rPr>
              <a:t>35</a:t>
            </a:r>
            <a:endParaRPr sz="5300">
              <a:solidFill>
                <a:schemeClr val="dk1"/>
              </a:solidFill>
              <a:latin typeface="Calibri"/>
              <a:ea typeface="Calibri"/>
              <a:cs typeface="Calibri"/>
              <a:sym typeface="Calibri"/>
            </a:endParaRPr>
          </a:p>
        </p:txBody>
      </p:sp>
      <p:sp>
        <p:nvSpPr>
          <p:cNvPr id="267" name="Google Shape;267;p38"/>
          <p:cNvSpPr/>
          <p:nvPr/>
        </p:nvSpPr>
        <p:spPr>
          <a:xfrm>
            <a:off x="9489996" y="2580323"/>
            <a:ext cx="2403753" cy="300395"/>
          </a:xfrm>
          <a:prstGeom prst="rect">
            <a:avLst/>
          </a:prstGeom>
          <a:noFill/>
          <a:ln>
            <a:noFill/>
          </a:ln>
        </p:spPr>
        <p:txBody>
          <a:bodyPr anchorCtr="0" anchor="t" bIns="0" lIns="0" spcFirstLastPara="1" rIns="0" wrap="square" tIns="0">
            <a:noAutofit/>
          </a:bodyPr>
          <a:lstStyle/>
          <a:p>
            <a:pPr indent="0" lvl="0" marL="0" marR="0" rtl="0" algn="ctr">
              <a:lnSpc>
                <a:spcPct val="127027"/>
              </a:lnSpc>
              <a:spcBef>
                <a:spcPts val="0"/>
              </a:spcBef>
              <a:spcAft>
                <a:spcPts val="0"/>
              </a:spcAft>
              <a:buClr>
                <a:srgbClr val="CAD6DE"/>
              </a:buClr>
              <a:buSzPts val="1850"/>
              <a:buFont typeface="Unbounded"/>
              <a:buNone/>
            </a:pPr>
            <a:r>
              <a:rPr lang="en-US" sz="1850">
                <a:solidFill>
                  <a:srgbClr val="CAD6DE"/>
                </a:solidFill>
                <a:latin typeface="Unbounded"/>
                <a:ea typeface="Unbounded"/>
                <a:cs typeface="Unbounded"/>
                <a:sym typeface="Unbounded"/>
              </a:rPr>
              <a:t>Cubic Feet</a:t>
            </a:r>
            <a:endParaRPr sz="1850">
              <a:solidFill>
                <a:schemeClr val="dk1"/>
              </a:solidFill>
              <a:latin typeface="Calibri"/>
              <a:ea typeface="Calibri"/>
              <a:cs typeface="Calibri"/>
              <a:sym typeface="Calibri"/>
            </a:endParaRPr>
          </a:p>
        </p:txBody>
      </p:sp>
      <p:sp>
        <p:nvSpPr>
          <p:cNvPr id="268" name="Google Shape;268;p38"/>
          <p:cNvSpPr/>
          <p:nvPr/>
        </p:nvSpPr>
        <p:spPr>
          <a:xfrm>
            <a:off x="7468433" y="3003233"/>
            <a:ext cx="6446877" cy="653653"/>
          </a:xfrm>
          <a:prstGeom prst="rect">
            <a:avLst/>
          </a:prstGeom>
          <a:noFill/>
          <a:ln>
            <a:noFill/>
          </a:ln>
        </p:spPr>
        <p:txBody>
          <a:bodyPr anchorCtr="0" anchor="t" bIns="0" lIns="0" spcFirstLastPara="1" rIns="0" wrap="square" tIns="0">
            <a:noAutofit/>
          </a:bodyPr>
          <a:lstStyle/>
          <a:p>
            <a:pPr indent="0" lvl="0" marL="0" marR="0" rtl="0" algn="ctr">
              <a:lnSpc>
                <a:spcPct val="159375"/>
              </a:lnSpc>
              <a:spcBef>
                <a:spcPts val="0"/>
              </a:spcBef>
              <a:spcAft>
                <a:spcPts val="0"/>
              </a:spcAft>
              <a:buClr>
                <a:srgbClr val="CAD6DE"/>
              </a:buClr>
              <a:buSzPts val="1600"/>
              <a:buFont typeface="Cabin"/>
              <a:buNone/>
            </a:pPr>
            <a:r>
              <a:rPr lang="en-US" sz="1600">
                <a:solidFill>
                  <a:srgbClr val="CAD6DE"/>
                </a:solidFill>
                <a:latin typeface="Cabin"/>
                <a:ea typeface="Cabin"/>
                <a:cs typeface="Cabin"/>
                <a:sym typeface="Cabin"/>
              </a:rPr>
              <a:t>Approximately the size of a large refrigerator in DNA is needed to hold 175 Zettabytes.</a:t>
            </a:r>
            <a:endParaRPr sz="1600">
              <a:solidFill>
                <a:schemeClr val="dk1"/>
              </a:solidFill>
              <a:latin typeface="Calibri"/>
              <a:ea typeface="Calibri"/>
              <a:cs typeface="Calibri"/>
              <a:sym typeface="Calibri"/>
            </a:endParaRPr>
          </a:p>
        </p:txBody>
      </p:sp>
      <p:sp>
        <p:nvSpPr>
          <p:cNvPr id="269" name="Google Shape;269;p38"/>
          <p:cNvSpPr/>
          <p:nvPr/>
        </p:nvSpPr>
        <p:spPr>
          <a:xfrm>
            <a:off x="715089" y="4371975"/>
            <a:ext cx="6446877" cy="67425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AD6DE"/>
              </a:buClr>
              <a:buSzPts val="5300"/>
              <a:buFont typeface="Unbounded"/>
              <a:buNone/>
            </a:pPr>
            <a:r>
              <a:rPr lang="en-US" sz="5300">
                <a:solidFill>
                  <a:srgbClr val="CAD6DE"/>
                </a:solidFill>
                <a:latin typeface="Unbounded"/>
                <a:ea typeface="Unbounded"/>
                <a:cs typeface="Unbounded"/>
                <a:sym typeface="Unbounded"/>
              </a:rPr>
              <a:t>10</a:t>
            </a:r>
            <a:endParaRPr sz="5300">
              <a:solidFill>
                <a:schemeClr val="dk1"/>
              </a:solidFill>
              <a:latin typeface="Calibri"/>
              <a:ea typeface="Calibri"/>
              <a:cs typeface="Calibri"/>
              <a:sym typeface="Calibri"/>
            </a:endParaRPr>
          </a:p>
        </p:txBody>
      </p:sp>
      <p:sp>
        <p:nvSpPr>
          <p:cNvPr id="270" name="Google Shape;270;p38"/>
          <p:cNvSpPr/>
          <p:nvPr/>
        </p:nvSpPr>
        <p:spPr>
          <a:xfrm>
            <a:off x="2736652" y="5301615"/>
            <a:ext cx="2403753" cy="300395"/>
          </a:xfrm>
          <a:prstGeom prst="rect">
            <a:avLst/>
          </a:prstGeom>
          <a:noFill/>
          <a:ln>
            <a:noFill/>
          </a:ln>
        </p:spPr>
        <p:txBody>
          <a:bodyPr anchorCtr="0" anchor="t" bIns="0" lIns="0" spcFirstLastPara="1" rIns="0" wrap="square" tIns="0">
            <a:noAutofit/>
          </a:bodyPr>
          <a:lstStyle/>
          <a:p>
            <a:pPr indent="0" lvl="0" marL="0" marR="0" rtl="0" algn="ctr">
              <a:lnSpc>
                <a:spcPct val="127027"/>
              </a:lnSpc>
              <a:spcBef>
                <a:spcPts val="0"/>
              </a:spcBef>
              <a:spcAft>
                <a:spcPts val="0"/>
              </a:spcAft>
              <a:buClr>
                <a:srgbClr val="CAD6DE"/>
              </a:buClr>
              <a:buSzPts val="1850"/>
              <a:buFont typeface="Unbounded"/>
              <a:buNone/>
            </a:pPr>
            <a:r>
              <a:rPr lang="en-US" sz="1850">
                <a:solidFill>
                  <a:srgbClr val="CAD6DE"/>
                </a:solidFill>
                <a:latin typeface="Unbounded"/>
                <a:ea typeface="Unbounded"/>
                <a:cs typeface="Unbounded"/>
                <a:sym typeface="Unbounded"/>
              </a:rPr>
              <a:t>Square Feet</a:t>
            </a:r>
            <a:endParaRPr sz="1850">
              <a:solidFill>
                <a:schemeClr val="dk1"/>
              </a:solidFill>
              <a:latin typeface="Calibri"/>
              <a:ea typeface="Calibri"/>
              <a:cs typeface="Calibri"/>
              <a:sym typeface="Calibri"/>
            </a:endParaRPr>
          </a:p>
        </p:txBody>
      </p:sp>
      <p:sp>
        <p:nvSpPr>
          <p:cNvPr id="271" name="Google Shape;271;p38"/>
          <p:cNvSpPr/>
          <p:nvPr/>
        </p:nvSpPr>
        <p:spPr>
          <a:xfrm>
            <a:off x="715089" y="5724525"/>
            <a:ext cx="6446877" cy="980480"/>
          </a:xfrm>
          <a:prstGeom prst="rect">
            <a:avLst/>
          </a:prstGeom>
          <a:noFill/>
          <a:ln>
            <a:noFill/>
          </a:ln>
        </p:spPr>
        <p:txBody>
          <a:bodyPr anchorCtr="0" anchor="t" bIns="0" lIns="0" spcFirstLastPara="1" rIns="0" wrap="square" tIns="0">
            <a:noAutofit/>
          </a:bodyPr>
          <a:lstStyle/>
          <a:p>
            <a:pPr indent="0" lvl="0" marL="0" marR="0" rtl="0" algn="ctr">
              <a:lnSpc>
                <a:spcPct val="159375"/>
              </a:lnSpc>
              <a:spcBef>
                <a:spcPts val="0"/>
              </a:spcBef>
              <a:spcAft>
                <a:spcPts val="0"/>
              </a:spcAft>
              <a:buClr>
                <a:srgbClr val="CAD6DE"/>
              </a:buClr>
              <a:buSzPts val="1600"/>
              <a:buFont typeface="Cabin"/>
              <a:buNone/>
            </a:pPr>
            <a:r>
              <a:rPr lang="en-US" sz="1600">
                <a:solidFill>
                  <a:srgbClr val="CAD6DE"/>
                </a:solidFill>
                <a:latin typeface="Cabin"/>
                <a:ea typeface="Cabin"/>
                <a:cs typeface="Cabin"/>
                <a:sym typeface="Cabin"/>
              </a:rPr>
              <a:t>Being generous we will assume the same footprint as </a:t>
            </a:r>
            <a:r>
              <a:rPr b="1" lang="en-US" sz="1600">
                <a:solidFill>
                  <a:srgbClr val="CAD6DE"/>
                </a:solidFill>
                <a:latin typeface="Cabin"/>
                <a:ea typeface="Cabin"/>
                <a:cs typeface="Cabin"/>
                <a:sym typeface="Cabin"/>
              </a:rPr>
              <a:t>IBM 305 RAMAC</a:t>
            </a:r>
            <a:r>
              <a:rPr lang="en-US" sz="1600">
                <a:solidFill>
                  <a:srgbClr val="CAD6DE"/>
                </a:solidFill>
                <a:latin typeface="Cabin"/>
                <a:ea typeface="Cabin"/>
                <a:cs typeface="Cabin"/>
                <a:sym typeface="Cabin"/>
              </a:rPr>
              <a:t> (</a:t>
            </a:r>
            <a:r>
              <a:rPr b="1" lang="en-US" sz="1600">
                <a:solidFill>
                  <a:srgbClr val="CAD6DE"/>
                </a:solidFill>
                <a:latin typeface="Cabin"/>
                <a:ea typeface="Cabin"/>
                <a:cs typeface="Cabin"/>
                <a:sym typeface="Cabin"/>
              </a:rPr>
              <a:t>350 sq ft</a:t>
            </a:r>
            <a:r>
              <a:rPr lang="en-US" sz="1600">
                <a:solidFill>
                  <a:srgbClr val="CAD6DE"/>
                </a:solidFill>
                <a:latin typeface="Cabin"/>
                <a:ea typeface="Cabin"/>
                <a:cs typeface="Cabin"/>
                <a:sym typeface="Cabin"/>
              </a:rPr>
              <a:t>) of data center floor space required for 175 Zettabytes of DNA storage.</a:t>
            </a:r>
            <a:endParaRPr sz="1600">
              <a:solidFill>
                <a:schemeClr val="dk1"/>
              </a:solidFill>
              <a:latin typeface="Calibri"/>
              <a:ea typeface="Calibri"/>
              <a:cs typeface="Calibri"/>
              <a:sym typeface="Calibri"/>
            </a:endParaRPr>
          </a:p>
        </p:txBody>
      </p:sp>
      <p:sp>
        <p:nvSpPr>
          <p:cNvPr id="272" name="Google Shape;272;p38"/>
          <p:cNvSpPr/>
          <p:nvPr/>
        </p:nvSpPr>
        <p:spPr>
          <a:xfrm>
            <a:off x="7468433" y="4371975"/>
            <a:ext cx="6446877" cy="67425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AD6DE"/>
              </a:buClr>
              <a:buSzPts val="5300"/>
              <a:buFont typeface="Unbounded"/>
              <a:buNone/>
            </a:pPr>
            <a:r>
              <a:rPr lang="en-US" sz="5300">
                <a:solidFill>
                  <a:srgbClr val="CAD6DE"/>
                </a:solidFill>
                <a:latin typeface="Unbounded"/>
                <a:ea typeface="Unbounded"/>
                <a:cs typeface="Unbounded"/>
                <a:sym typeface="Unbounded"/>
              </a:rPr>
              <a:t>1/170M</a:t>
            </a:r>
            <a:endParaRPr sz="5300">
              <a:solidFill>
                <a:schemeClr val="dk1"/>
              </a:solidFill>
              <a:latin typeface="Calibri"/>
              <a:ea typeface="Calibri"/>
              <a:cs typeface="Calibri"/>
              <a:sym typeface="Calibri"/>
            </a:endParaRPr>
          </a:p>
        </p:txBody>
      </p:sp>
      <p:sp>
        <p:nvSpPr>
          <p:cNvPr id="273" name="Google Shape;273;p38"/>
          <p:cNvSpPr/>
          <p:nvPr/>
        </p:nvSpPr>
        <p:spPr>
          <a:xfrm>
            <a:off x="9489996" y="5301615"/>
            <a:ext cx="2403753" cy="300395"/>
          </a:xfrm>
          <a:prstGeom prst="rect">
            <a:avLst/>
          </a:prstGeom>
          <a:noFill/>
          <a:ln>
            <a:noFill/>
          </a:ln>
        </p:spPr>
        <p:txBody>
          <a:bodyPr anchorCtr="0" anchor="t" bIns="0" lIns="0" spcFirstLastPara="1" rIns="0" wrap="square" tIns="0">
            <a:noAutofit/>
          </a:bodyPr>
          <a:lstStyle/>
          <a:p>
            <a:pPr indent="0" lvl="0" marL="0" marR="0" rtl="0" algn="ctr">
              <a:lnSpc>
                <a:spcPct val="127027"/>
              </a:lnSpc>
              <a:spcBef>
                <a:spcPts val="0"/>
              </a:spcBef>
              <a:spcAft>
                <a:spcPts val="0"/>
              </a:spcAft>
              <a:buClr>
                <a:srgbClr val="CAD6DE"/>
              </a:buClr>
              <a:buSzPts val="1850"/>
              <a:buFont typeface="Unbounded"/>
              <a:buNone/>
            </a:pPr>
            <a:r>
              <a:rPr lang="en-US" sz="1850">
                <a:solidFill>
                  <a:srgbClr val="CAD6DE"/>
                </a:solidFill>
                <a:latin typeface="Unbounded"/>
                <a:ea typeface="Unbounded"/>
                <a:cs typeface="Unbounded"/>
                <a:sym typeface="Unbounded"/>
              </a:rPr>
              <a:t>Fraction</a:t>
            </a:r>
            <a:endParaRPr sz="1850">
              <a:solidFill>
                <a:schemeClr val="dk1"/>
              </a:solidFill>
              <a:latin typeface="Calibri"/>
              <a:ea typeface="Calibri"/>
              <a:cs typeface="Calibri"/>
              <a:sym typeface="Calibri"/>
            </a:endParaRPr>
          </a:p>
        </p:txBody>
      </p:sp>
      <p:sp>
        <p:nvSpPr>
          <p:cNvPr id="274" name="Google Shape;274;p38"/>
          <p:cNvSpPr/>
          <p:nvPr/>
        </p:nvSpPr>
        <p:spPr>
          <a:xfrm>
            <a:off x="7468433" y="5724525"/>
            <a:ext cx="6446877" cy="653653"/>
          </a:xfrm>
          <a:prstGeom prst="rect">
            <a:avLst/>
          </a:prstGeom>
          <a:noFill/>
          <a:ln>
            <a:noFill/>
          </a:ln>
        </p:spPr>
        <p:txBody>
          <a:bodyPr anchorCtr="0" anchor="t" bIns="0" lIns="0" spcFirstLastPara="1" rIns="0" wrap="square" tIns="0">
            <a:noAutofit/>
          </a:bodyPr>
          <a:lstStyle/>
          <a:p>
            <a:pPr indent="0" lvl="0" marL="0" marR="0" rtl="0" algn="ctr">
              <a:lnSpc>
                <a:spcPct val="159375"/>
              </a:lnSpc>
              <a:spcBef>
                <a:spcPts val="0"/>
              </a:spcBef>
              <a:spcAft>
                <a:spcPts val="0"/>
              </a:spcAft>
              <a:buClr>
                <a:srgbClr val="CAD6DE"/>
              </a:buClr>
              <a:buSzPts val="1600"/>
              <a:buFont typeface="Cabin"/>
              <a:buNone/>
            </a:pPr>
            <a:r>
              <a:rPr lang="en-US" sz="1600">
                <a:solidFill>
                  <a:srgbClr val="CAD6DE"/>
                </a:solidFill>
                <a:latin typeface="Cabin"/>
                <a:ea typeface="Cabin"/>
                <a:cs typeface="Cabin"/>
                <a:sym typeface="Cabin"/>
              </a:rPr>
              <a:t>The size of the </a:t>
            </a:r>
            <a:r>
              <a:rPr b="1" lang="en-US" sz="1600">
                <a:solidFill>
                  <a:srgbClr val="CAD6DE"/>
                </a:solidFill>
                <a:latin typeface="Cabin"/>
                <a:ea typeface="Cabin"/>
                <a:cs typeface="Cabin"/>
                <a:sym typeface="Cabin"/>
              </a:rPr>
              <a:t>350 sq ft</a:t>
            </a:r>
            <a:r>
              <a:rPr lang="en-US" sz="1600">
                <a:solidFill>
                  <a:srgbClr val="CAD6DE"/>
                </a:solidFill>
                <a:latin typeface="Cabin"/>
                <a:ea typeface="Cabin"/>
                <a:cs typeface="Cabin"/>
                <a:sym typeface="Cabin"/>
              </a:rPr>
              <a:t> DNA storage compared to the 306 sq mile Data Center scenario in the previous slide.</a:t>
            </a:r>
            <a:endParaRPr sz="1600">
              <a:solidFill>
                <a:schemeClr val="dk1"/>
              </a:solidFill>
              <a:latin typeface="Calibri"/>
              <a:ea typeface="Calibri"/>
              <a:cs typeface="Calibri"/>
              <a:sym typeface="Calibri"/>
            </a:endParaRPr>
          </a:p>
        </p:txBody>
      </p:sp>
      <p:sp>
        <p:nvSpPr>
          <p:cNvPr id="275" name="Google Shape;275;p38"/>
          <p:cNvSpPr/>
          <p:nvPr/>
        </p:nvSpPr>
        <p:spPr>
          <a:xfrm>
            <a:off x="715089" y="6934795"/>
            <a:ext cx="13200221" cy="653653"/>
          </a:xfrm>
          <a:prstGeom prst="rect">
            <a:avLst/>
          </a:prstGeom>
          <a:noFill/>
          <a:ln>
            <a:noFill/>
          </a:ln>
        </p:spPr>
        <p:txBody>
          <a:bodyPr anchorCtr="0" anchor="t" bIns="0" lIns="0" spcFirstLastPara="1" rIns="0" wrap="square" tIns="0">
            <a:noAutofit/>
          </a:bodyPr>
          <a:lstStyle/>
          <a:p>
            <a:pPr indent="0" lvl="0" marL="0" marR="0" rtl="0" algn="l">
              <a:lnSpc>
                <a:spcPct val="159375"/>
              </a:lnSpc>
              <a:spcBef>
                <a:spcPts val="0"/>
              </a:spcBef>
              <a:spcAft>
                <a:spcPts val="0"/>
              </a:spcAft>
              <a:buClr>
                <a:srgbClr val="CAD6DE"/>
              </a:buClr>
              <a:buSzPts val="1600"/>
              <a:buFont typeface="Cabin"/>
              <a:buNone/>
            </a:pPr>
            <a:r>
              <a:rPr lang="en-US" sz="1600">
                <a:solidFill>
                  <a:srgbClr val="CAD6DE"/>
                </a:solidFill>
                <a:latin typeface="Cabin"/>
                <a:ea typeface="Cabin"/>
                <a:cs typeface="Cabin"/>
                <a:sym typeface="Cabin"/>
              </a:rPr>
              <a:t>Storing 175 Zettabytes of data on traditional digital media would require an immense physical footprint. However, by leveraging the incredible storage density of DNA, the same data might be housed in a remarkably compact space that includes generous space for supporting infrastructure.</a:t>
            </a:r>
            <a:endParaRPr sz="16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preencoded.png" id="281" name="Google Shape;281;p39"/>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pic>
        <p:nvPicPr>
          <p:cNvPr descr="preencoded.png" id="282" name="Google Shape;282;p39"/>
          <p:cNvPicPr preferRelativeResize="0"/>
          <p:nvPr/>
        </p:nvPicPr>
        <p:blipFill rotWithShape="1">
          <a:blip r:embed="rId4">
            <a:alphaModFix/>
          </a:blip>
          <a:srcRect b="0" l="0" r="0" t="0"/>
          <a:stretch/>
        </p:blipFill>
        <p:spPr>
          <a:xfrm>
            <a:off x="9371648" y="521137"/>
            <a:ext cx="5030986" cy="7187208"/>
          </a:xfrm>
          <a:prstGeom prst="rect">
            <a:avLst/>
          </a:prstGeom>
          <a:noFill/>
          <a:ln>
            <a:noFill/>
          </a:ln>
        </p:spPr>
      </p:pic>
      <p:sp>
        <p:nvSpPr>
          <p:cNvPr id="283" name="Google Shape;283;p39"/>
          <p:cNvSpPr/>
          <p:nvPr/>
        </p:nvSpPr>
        <p:spPr>
          <a:xfrm>
            <a:off x="637461" y="767953"/>
            <a:ext cx="7235785" cy="535781"/>
          </a:xfrm>
          <a:prstGeom prst="rect">
            <a:avLst/>
          </a:prstGeom>
          <a:noFill/>
          <a:ln>
            <a:noFill/>
          </a:ln>
        </p:spPr>
        <p:txBody>
          <a:bodyPr anchorCtr="0" anchor="t" bIns="0" lIns="0" spcFirstLastPara="1" rIns="0" wrap="square" tIns="0">
            <a:noAutofit/>
          </a:bodyPr>
          <a:lstStyle/>
          <a:p>
            <a:pPr indent="0" lvl="0" marL="0" marR="0" rtl="0" algn="l">
              <a:lnSpc>
                <a:spcPct val="125373"/>
              </a:lnSpc>
              <a:spcBef>
                <a:spcPts val="0"/>
              </a:spcBef>
              <a:spcAft>
                <a:spcPts val="0"/>
              </a:spcAft>
              <a:buClr>
                <a:srgbClr val="FFFFFF"/>
              </a:buClr>
              <a:buSzPts val="3350"/>
              <a:buFont typeface="Unbounded"/>
              <a:buNone/>
            </a:pPr>
            <a:r>
              <a:rPr lang="en-US" sz="3350">
                <a:solidFill>
                  <a:srgbClr val="FFFFFF"/>
                </a:solidFill>
                <a:latin typeface="Unbounded"/>
                <a:ea typeface="Unbounded"/>
                <a:cs typeface="Unbounded"/>
                <a:sym typeface="Unbounded"/>
              </a:rPr>
              <a:t>DNA Data Storage Capacity</a:t>
            </a:r>
            <a:endParaRPr sz="3350">
              <a:solidFill>
                <a:schemeClr val="dk1"/>
              </a:solidFill>
              <a:latin typeface="Calibri"/>
              <a:ea typeface="Calibri"/>
              <a:cs typeface="Calibri"/>
              <a:sym typeface="Calibri"/>
            </a:endParaRPr>
          </a:p>
        </p:txBody>
      </p:sp>
      <p:pic>
        <p:nvPicPr>
          <p:cNvPr descr="preencoded.png" id="284" name="Google Shape;284;p39"/>
          <p:cNvPicPr preferRelativeResize="0"/>
          <p:nvPr/>
        </p:nvPicPr>
        <p:blipFill rotWithShape="1">
          <a:blip r:embed="rId5">
            <a:alphaModFix/>
          </a:blip>
          <a:srcRect b="0" l="0" r="0" t="0"/>
          <a:stretch/>
        </p:blipFill>
        <p:spPr>
          <a:xfrm>
            <a:off x="637461" y="1576864"/>
            <a:ext cx="455295" cy="455295"/>
          </a:xfrm>
          <a:prstGeom prst="rect">
            <a:avLst/>
          </a:prstGeom>
          <a:noFill/>
          <a:ln>
            <a:noFill/>
          </a:ln>
        </p:spPr>
      </p:pic>
      <p:sp>
        <p:nvSpPr>
          <p:cNvPr id="285" name="Google Shape;285;p39"/>
          <p:cNvSpPr/>
          <p:nvPr/>
        </p:nvSpPr>
        <p:spPr>
          <a:xfrm>
            <a:off x="637461" y="2214205"/>
            <a:ext cx="2277189" cy="267891"/>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CAD6DE"/>
              </a:buClr>
              <a:buSzPts val="1650"/>
              <a:buFont typeface="Unbounded"/>
              <a:buNone/>
            </a:pPr>
            <a:r>
              <a:rPr lang="en-US" sz="1650">
                <a:solidFill>
                  <a:srgbClr val="CAD6DE"/>
                </a:solidFill>
                <a:latin typeface="Unbounded"/>
                <a:ea typeface="Unbounded"/>
                <a:cs typeface="Unbounded"/>
                <a:sym typeface="Unbounded"/>
              </a:rPr>
              <a:t>Petabyte Storage</a:t>
            </a:r>
            <a:endParaRPr sz="1650">
              <a:solidFill>
                <a:schemeClr val="dk1"/>
              </a:solidFill>
              <a:latin typeface="Calibri"/>
              <a:ea typeface="Calibri"/>
              <a:cs typeface="Calibri"/>
              <a:sym typeface="Calibri"/>
            </a:endParaRPr>
          </a:p>
        </p:txBody>
      </p:sp>
      <p:sp>
        <p:nvSpPr>
          <p:cNvPr id="286" name="Google Shape;286;p39"/>
          <p:cNvSpPr/>
          <p:nvPr/>
        </p:nvSpPr>
        <p:spPr>
          <a:xfrm>
            <a:off x="637461" y="2591276"/>
            <a:ext cx="7869079" cy="582930"/>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CAD6DE"/>
              </a:buClr>
              <a:buSzPts val="1400"/>
              <a:buFont typeface="Cabin"/>
              <a:buNone/>
            </a:pPr>
            <a:r>
              <a:rPr lang="en-US" sz="1400">
                <a:solidFill>
                  <a:srgbClr val="CAD6DE"/>
                </a:solidFill>
                <a:latin typeface="Cabin"/>
                <a:ea typeface="Cabin"/>
                <a:cs typeface="Cabin"/>
                <a:sym typeface="Cabin"/>
              </a:rPr>
              <a:t>A single gram of DNA can store up to 215 petabytes of data, far exceeding the capacity of traditional digital storage mediums.</a:t>
            </a:r>
            <a:endParaRPr sz="1400">
              <a:solidFill>
                <a:schemeClr val="dk1"/>
              </a:solidFill>
              <a:latin typeface="Calibri"/>
              <a:ea typeface="Calibri"/>
              <a:cs typeface="Calibri"/>
              <a:sym typeface="Calibri"/>
            </a:endParaRPr>
          </a:p>
        </p:txBody>
      </p:sp>
      <p:pic>
        <p:nvPicPr>
          <p:cNvPr descr="preencoded.png" id="287" name="Google Shape;287;p39"/>
          <p:cNvPicPr preferRelativeResize="0"/>
          <p:nvPr/>
        </p:nvPicPr>
        <p:blipFill rotWithShape="1">
          <a:blip r:embed="rId6">
            <a:alphaModFix/>
          </a:blip>
          <a:srcRect b="0" l="0" r="0" t="0"/>
          <a:stretch/>
        </p:blipFill>
        <p:spPr>
          <a:xfrm>
            <a:off x="637461" y="3720584"/>
            <a:ext cx="455295" cy="455295"/>
          </a:xfrm>
          <a:prstGeom prst="rect">
            <a:avLst/>
          </a:prstGeom>
          <a:noFill/>
          <a:ln>
            <a:noFill/>
          </a:ln>
        </p:spPr>
      </p:pic>
      <p:sp>
        <p:nvSpPr>
          <p:cNvPr id="288" name="Google Shape;288;p39"/>
          <p:cNvSpPr/>
          <p:nvPr/>
        </p:nvSpPr>
        <p:spPr>
          <a:xfrm>
            <a:off x="637461" y="4357926"/>
            <a:ext cx="2314456" cy="267891"/>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CAD6DE"/>
              </a:buClr>
              <a:buSzPts val="1650"/>
              <a:buFont typeface="Unbounded"/>
              <a:buNone/>
            </a:pPr>
            <a:r>
              <a:rPr lang="en-US" sz="1650">
                <a:solidFill>
                  <a:srgbClr val="CAD6DE"/>
                </a:solidFill>
                <a:latin typeface="Unbounded"/>
                <a:ea typeface="Unbounded"/>
                <a:cs typeface="Unbounded"/>
                <a:sym typeface="Unbounded"/>
              </a:rPr>
              <a:t>Compact Storage</a:t>
            </a:r>
            <a:endParaRPr sz="1650">
              <a:solidFill>
                <a:schemeClr val="dk1"/>
              </a:solidFill>
              <a:latin typeface="Calibri"/>
              <a:ea typeface="Calibri"/>
              <a:cs typeface="Calibri"/>
              <a:sym typeface="Calibri"/>
            </a:endParaRPr>
          </a:p>
        </p:txBody>
      </p:sp>
      <p:sp>
        <p:nvSpPr>
          <p:cNvPr id="289" name="Google Shape;289;p39"/>
          <p:cNvSpPr/>
          <p:nvPr/>
        </p:nvSpPr>
        <p:spPr>
          <a:xfrm>
            <a:off x="637461" y="4734997"/>
            <a:ext cx="7869079" cy="582930"/>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CAD6DE"/>
              </a:buClr>
              <a:buSzPts val="1400"/>
              <a:buFont typeface="Cabin"/>
              <a:buNone/>
            </a:pPr>
            <a:r>
              <a:rPr lang="en-US" sz="1400">
                <a:solidFill>
                  <a:srgbClr val="CAD6DE"/>
                </a:solidFill>
                <a:latin typeface="Cabin"/>
                <a:ea typeface="Cabin"/>
                <a:cs typeface="Cabin"/>
                <a:sym typeface="Cabin"/>
              </a:rPr>
              <a:t>The DNA storage capacity is astounding considering 1 gram of DNA is about the weight of a common paper clip or thumbtack.</a:t>
            </a:r>
            <a:endParaRPr sz="1400">
              <a:solidFill>
                <a:schemeClr val="dk1"/>
              </a:solidFill>
              <a:latin typeface="Calibri"/>
              <a:ea typeface="Calibri"/>
              <a:cs typeface="Calibri"/>
              <a:sym typeface="Calibri"/>
            </a:endParaRPr>
          </a:p>
        </p:txBody>
      </p:sp>
      <p:pic>
        <p:nvPicPr>
          <p:cNvPr descr="preencoded.png" id="290" name="Google Shape;290;p39"/>
          <p:cNvPicPr preferRelativeResize="0"/>
          <p:nvPr/>
        </p:nvPicPr>
        <p:blipFill rotWithShape="1">
          <a:blip r:embed="rId7">
            <a:alphaModFix/>
          </a:blip>
          <a:srcRect b="0" l="0" r="0" t="0"/>
          <a:stretch/>
        </p:blipFill>
        <p:spPr>
          <a:xfrm>
            <a:off x="637461" y="5864304"/>
            <a:ext cx="455295" cy="455295"/>
          </a:xfrm>
          <a:prstGeom prst="rect">
            <a:avLst/>
          </a:prstGeom>
          <a:noFill/>
          <a:ln>
            <a:noFill/>
          </a:ln>
        </p:spPr>
      </p:pic>
      <p:sp>
        <p:nvSpPr>
          <p:cNvPr id="291" name="Google Shape;291;p39"/>
          <p:cNvSpPr/>
          <p:nvPr/>
        </p:nvSpPr>
        <p:spPr>
          <a:xfrm>
            <a:off x="637461" y="6501646"/>
            <a:ext cx="2338388" cy="267891"/>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CAD6DE"/>
              </a:buClr>
              <a:buSzPts val="1650"/>
              <a:buFont typeface="Unbounded"/>
              <a:buNone/>
            </a:pPr>
            <a:r>
              <a:rPr lang="en-US" sz="1650">
                <a:solidFill>
                  <a:srgbClr val="CAD6DE"/>
                </a:solidFill>
                <a:latin typeface="Unbounded"/>
                <a:ea typeface="Unbounded"/>
                <a:cs typeface="Unbounded"/>
                <a:sym typeface="Unbounded"/>
              </a:rPr>
              <a:t>Ongoing Research</a:t>
            </a:r>
            <a:endParaRPr sz="1650">
              <a:solidFill>
                <a:schemeClr val="dk1"/>
              </a:solidFill>
              <a:latin typeface="Calibri"/>
              <a:ea typeface="Calibri"/>
              <a:cs typeface="Calibri"/>
              <a:sym typeface="Calibri"/>
            </a:endParaRPr>
          </a:p>
        </p:txBody>
      </p:sp>
      <p:sp>
        <p:nvSpPr>
          <p:cNvPr id="292" name="Google Shape;292;p39"/>
          <p:cNvSpPr/>
          <p:nvPr/>
        </p:nvSpPr>
        <p:spPr>
          <a:xfrm>
            <a:off x="637461" y="6878717"/>
            <a:ext cx="7869079" cy="582930"/>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CAD6DE"/>
              </a:buClr>
              <a:buSzPts val="1400"/>
              <a:buFont typeface="Cabin"/>
              <a:buNone/>
            </a:pPr>
            <a:r>
              <a:rPr lang="en-US" sz="1400">
                <a:solidFill>
                  <a:srgbClr val="CAD6DE"/>
                </a:solidFill>
                <a:latin typeface="Cabin"/>
                <a:ea typeface="Cabin"/>
                <a:cs typeface="Cabin"/>
                <a:sym typeface="Cabin"/>
              </a:rPr>
              <a:t>As researchers continue to push the boundaries, the upper limits of DNA data storage capacity are still being discovered.</a:t>
            </a:r>
            <a:endParaRPr sz="14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0"/>
          <p:cNvSpPr/>
          <p:nvPr/>
        </p:nvSpPr>
        <p:spPr>
          <a:xfrm>
            <a:off x="632222" y="496729"/>
            <a:ext cx="6792992" cy="531257"/>
          </a:xfrm>
          <a:prstGeom prst="rect">
            <a:avLst/>
          </a:prstGeom>
          <a:noFill/>
          <a:ln>
            <a:noFill/>
          </a:ln>
        </p:spPr>
        <p:txBody>
          <a:bodyPr anchorCtr="0" anchor="t" bIns="0" lIns="0" spcFirstLastPara="1" rIns="0" wrap="square" tIns="0">
            <a:noAutofit/>
          </a:bodyPr>
          <a:lstStyle/>
          <a:p>
            <a:pPr indent="0" lvl="0" marL="0" marR="0" rtl="0" algn="l">
              <a:lnSpc>
                <a:spcPct val="125757"/>
              </a:lnSpc>
              <a:spcBef>
                <a:spcPts val="0"/>
              </a:spcBef>
              <a:spcAft>
                <a:spcPts val="0"/>
              </a:spcAft>
              <a:buClr>
                <a:srgbClr val="FFFFFF"/>
              </a:buClr>
              <a:buSzPts val="3300"/>
              <a:buFont typeface="Unbounded"/>
              <a:buNone/>
            </a:pPr>
            <a:r>
              <a:rPr lang="en-US" sz="3300">
                <a:solidFill>
                  <a:srgbClr val="FFFFFF"/>
                </a:solidFill>
                <a:latin typeface="Unbounded"/>
                <a:ea typeface="Unbounded"/>
                <a:cs typeface="Unbounded"/>
                <a:sym typeface="Unbounded"/>
              </a:rPr>
              <a:t>DNA Data Storage Alliance</a:t>
            </a:r>
            <a:endParaRPr sz="3300">
              <a:solidFill>
                <a:schemeClr val="dk1"/>
              </a:solidFill>
              <a:latin typeface="Calibri"/>
              <a:ea typeface="Calibri"/>
              <a:cs typeface="Calibri"/>
              <a:sym typeface="Calibri"/>
            </a:endParaRPr>
          </a:p>
        </p:txBody>
      </p:sp>
      <p:sp>
        <p:nvSpPr>
          <p:cNvPr id="299" name="Google Shape;299;p40"/>
          <p:cNvSpPr/>
          <p:nvPr/>
        </p:nvSpPr>
        <p:spPr>
          <a:xfrm>
            <a:off x="632222" y="1461373"/>
            <a:ext cx="6462593" cy="288965"/>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0A988B"/>
              </a:buClr>
              <a:buSzPts val="1400"/>
              <a:buFont typeface="Cabin"/>
              <a:buNone/>
            </a:pPr>
            <a:r>
              <a:rPr lang="en-US" sz="1400" u="sng">
                <a:solidFill>
                  <a:schemeClr val="hlink"/>
                </a:solidFill>
                <a:latin typeface="Cabin"/>
                <a:ea typeface="Cabin"/>
                <a:cs typeface="Cabin"/>
                <a:sym typeface="Cabin"/>
                <a:hlinkClick r:id="rId3"/>
              </a:rPr>
              <a:t>DNA Data Storage Alliance Current Members</a:t>
            </a:r>
            <a:endParaRPr sz="1400">
              <a:solidFill>
                <a:schemeClr val="dk1"/>
              </a:solidFill>
              <a:latin typeface="Calibri"/>
              <a:ea typeface="Calibri"/>
              <a:cs typeface="Calibri"/>
              <a:sym typeface="Calibri"/>
            </a:endParaRPr>
          </a:p>
        </p:txBody>
      </p:sp>
      <p:sp>
        <p:nvSpPr>
          <p:cNvPr id="300" name="Google Shape;300;p40"/>
          <p:cNvSpPr/>
          <p:nvPr/>
        </p:nvSpPr>
        <p:spPr>
          <a:xfrm>
            <a:off x="632222" y="1912858"/>
            <a:ext cx="6462593" cy="577929"/>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CAD6DE"/>
              </a:buClr>
              <a:buSzPts val="1400"/>
              <a:buFont typeface="Cabin"/>
              <a:buNone/>
            </a:pPr>
            <a:r>
              <a:rPr lang="en-US" sz="1400">
                <a:solidFill>
                  <a:srgbClr val="CAD6DE"/>
                </a:solidFill>
                <a:latin typeface="Cabin"/>
                <a:ea typeface="Cabin"/>
                <a:cs typeface="Cabin"/>
                <a:sym typeface="Cabin"/>
              </a:rPr>
              <a:t>In 2020, a group of leading technology and biotechnology companies formed the DNA Data Storage Alliance.</a:t>
            </a:r>
            <a:endParaRPr sz="1400">
              <a:solidFill>
                <a:schemeClr val="dk1"/>
              </a:solidFill>
              <a:latin typeface="Calibri"/>
              <a:ea typeface="Calibri"/>
              <a:cs typeface="Calibri"/>
              <a:sym typeface="Calibri"/>
            </a:endParaRPr>
          </a:p>
        </p:txBody>
      </p:sp>
      <p:sp>
        <p:nvSpPr>
          <p:cNvPr id="301" name="Google Shape;301;p40"/>
          <p:cNvSpPr/>
          <p:nvPr/>
        </p:nvSpPr>
        <p:spPr>
          <a:xfrm>
            <a:off x="632222" y="2653308"/>
            <a:ext cx="6462593" cy="1155859"/>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CAD6DE"/>
              </a:buClr>
              <a:buSzPts val="1400"/>
              <a:buFont typeface="Cabin"/>
              <a:buNone/>
            </a:pPr>
            <a:r>
              <a:rPr lang="en-US" sz="1400">
                <a:solidFill>
                  <a:srgbClr val="CAD6DE"/>
                </a:solidFill>
                <a:latin typeface="Cabin"/>
                <a:ea typeface="Cabin"/>
                <a:cs typeface="Cabin"/>
                <a:sym typeface="Cabin"/>
              </a:rPr>
              <a:t>The founding members of the alliance include industry giants like</a:t>
            </a:r>
            <a:r>
              <a:rPr b="1" lang="en-US" sz="1400">
                <a:solidFill>
                  <a:srgbClr val="F44444"/>
                </a:solidFill>
                <a:latin typeface="Cabin"/>
                <a:ea typeface="Cabin"/>
                <a:cs typeface="Cabin"/>
                <a:sym typeface="Cabin"/>
              </a:rPr>
              <a:t> Illumina, Twist Bioscience, Microsoft, and Western Digital.</a:t>
            </a:r>
            <a:r>
              <a:rPr lang="en-US" sz="1400">
                <a:solidFill>
                  <a:srgbClr val="CAD6DE"/>
                </a:solidFill>
                <a:latin typeface="Cabin"/>
                <a:ea typeface="Cabin"/>
                <a:cs typeface="Cabin"/>
                <a:sym typeface="Cabin"/>
              </a:rPr>
              <a:t> By combining their expertise, the alliance hopes to unlock the full potential of DNA storage and integrate it seamlessly into existing data management ecosystems.</a:t>
            </a:r>
            <a:endParaRPr sz="1400">
              <a:solidFill>
                <a:schemeClr val="dk1"/>
              </a:solidFill>
              <a:latin typeface="Calibri"/>
              <a:ea typeface="Calibri"/>
              <a:cs typeface="Calibri"/>
              <a:sym typeface="Calibri"/>
            </a:endParaRPr>
          </a:p>
        </p:txBody>
      </p:sp>
      <p:sp>
        <p:nvSpPr>
          <p:cNvPr id="302" name="Google Shape;302;p40"/>
          <p:cNvSpPr/>
          <p:nvPr/>
        </p:nvSpPr>
        <p:spPr>
          <a:xfrm>
            <a:off x="632222" y="3971687"/>
            <a:ext cx="6462593" cy="288965"/>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CAD6DE"/>
              </a:buClr>
              <a:buSzPts val="1400"/>
              <a:buFont typeface="Cabin"/>
              <a:buNone/>
            </a:pPr>
            <a:r>
              <a:rPr lang="en-US" sz="1400">
                <a:solidFill>
                  <a:srgbClr val="CAD6DE"/>
                </a:solidFill>
                <a:latin typeface="Cabin"/>
                <a:ea typeface="Cabin"/>
                <a:cs typeface="Cabin"/>
                <a:sym typeface="Cabin"/>
              </a:rPr>
              <a:t>On April 20, 2020  Netflix show stored in DNA</a:t>
            </a:r>
            <a:endParaRPr sz="1400">
              <a:solidFill>
                <a:schemeClr val="dk1"/>
              </a:solidFill>
              <a:latin typeface="Calibri"/>
              <a:ea typeface="Calibri"/>
              <a:cs typeface="Calibri"/>
              <a:sym typeface="Calibri"/>
            </a:endParaRPr>
          </a:p>
        </p:txBody>
      </p:sp>
      <p:sp>
        <p:nvSpPr>
          <p:cNvPr id="303" name="Google Shape;303;p40"/>
          <p:cNvSpPr/>
          <p:nvPr/>
        </p:nvSpPr>
        <p:spPr>
          <a:xfrm>
            <a:off x="632222" y="4423172"/>
            <a:ext cx="6462593" cy="577929"/>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0A988B"/>
              </a:buClr>
              <a:buSzPts val="1400"/>
              <a:buFont typeface="Cabin"/>
              <a:buNone/>
            </a:pPr>
            <a:r>
              <a:rPr b="1" lang="en-US" sz="1400" u="sng">
                <a:solidFill>
                  <a:schemeClr val="hlink"/>
                </a:solidFill>
                <a:latin typeface="Cabin"/>
                <a:ea typeface="Cabin"/>
                <a:cs typeface="Cabin"/>
                <a:sym typeface="Cabin"/>
                <a:hlinkClick r:id="rId4"/>
              </a:rPr>
              <a:t>Twist Bioscience Synthetic DNA Stores New Netflix Original Series ‘BIOHACKERS’</a:t>
            </a:r>
            <a:br>
              <a:rPr lang="en-US" sz="1400">
                <a:solidFill>
                  <a:srgbClr val="CAD6DE"/>
                </a:solidFill>
                <a:latin typeface="Cabin"/>
                <a:ea typeface="Cabin"/>
                <a:cs typeface="Cabin"/>
                <a:sym typeface="Cabin"/>
              </a:rPr>
            </a:br>
            <a:endParaRPr sz="1400">
              <a:solidFill>
                <a:schemeClr val="dk1"/>
              </a:solidFill>
              <a:latin typeface="Calibri"/>
              <a:ea typeface="Calibri"/>
              <a:cs typeface="Calibri"/>
              <a:sym typeface="Calibri"/>
            </a:endParaRPr>
          </a:p>
        </p:txBody>
      </p:sp>
      <p:sp>
        <p:nvSpPr>
          <p:cNvPr id="304" name="Google Shape;304;p40"/>
          <p:cNvSpPr/>
          <p:nvPr/>
        </p:nvSpPr>
        <p:spPr>
          <a:xfrm>
            <a:off x="632222" y="5163622"/>
            <a:ext cx="6462593" cy="577929"/>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CAD6DE"/>
              </a:buClr>
              <a:buSzPts val="1400"/>
              <a:buFont typeface="Cabin"/>
              <a:buNone/>
            </a:pPr>
            <a:br>
              <a:rPr lang="en-US" sz="1400">
                <a:solidFill>
                  <a:srgbClr val="CAD6DE"/>
                </a:solidFill>
                <a:latin typeface="Cabin"/>
                <a:ea typeface="Cabin"/>
                <a:cs typeface="Cabin"/>
                <a:sym typeface="Cabin"/>
              </a:rPr>
            </a:br>
            <a:endParaRPr sz="1400">
              <a:solidFill>
                <a:schemeClr val="dk1"/>
              </a:solidFill>
              <a:latin typeface="Calibri"/>
              <a:ea typeface="Calibri"/>
              <a:cs typeface="Calibri"/>
              <a:sym typeface="Calibri"/>
            </a:endParaRPr>
          </a:p>
        </p:txBody>
      </p:sp>
      <p:pic>
        <p:nvPicPr>
          <p:cNvPr descr="preencoded.png" id="305" name="Google Shape;305;p40"/>
          <p:cNvPicPr preferRelativeResize="0"/>
          <p:nvPr/>
        </p:nvPicPr>
        <p:blipFill rotWithShape="1">
          <a:blip r:embed="rId5">
            <a:alphaModFix/>
          </a:blip>
          <a:srcRect b="0" l="0" r="0" t="0"/>
          <a:stretch/>
        </p:blipFill>
        <p:spPr>
          <a:xfrm>
            <a:off x="7799784" y="1501973"/>
            <a:ext cx="5949315" cy="69773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preencoded.png" id="311" name="Google Shape;311;p41"/>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312" name="Google Shape;312;p41"/>
          <p:cNvSpPr/>
          <p:nvPr/>
        </p:nvSpPr>
        <p:spPr>
          <a:xfrm>
            <a:off x="837724" y="1719263"/>
            <a:ext cx="5869662" cy="422315"/>
          </a:xfrm>
          <a:prstGeom prst="rect">
            <a:avLst/>
          </a:prstGeom>
          <a:noFill/>
          <a:ln>
            <a:noFill/>
          </a:ln>
        </p:spPr>
        <p:txBody>
          <a:bodyPr anchorCtr="0" anchor="t" bIns="0" lIns="0" spcFirstLastPara="1" rIns="0" wrap="square" tIns="0">
            <a:noAutofit/>
          </a:bodyPr>
          <a:lstStyle/>
          <a:p>
            <a:pPr indent="0" lvl="0" marL="0" marR="0" rtl="0" algn="l">
              <a:lnSpc>
                <a:spcPct val="124528"/>
              </a:lnSpc>
              <a:spcBef>
                <a:spcPts val="0"/>
              </a:spcBef>
              <a:spcAft>
                <a:spcPts val="0"/>
              </a:spcAft>
              <a:buClr>
                <a:srgbClr val="FFFFFF"/>
              </a:buClr>
              <a:buSzPts val="2650"/>
              <a:buFont typeface="Unbounded"/>
              <a:buNone/>
            </a:pPr>
            <a:r>
              <a:rPr lang="en-US" sz="2650">
                <a:solidFill>
                  <a:srgbClr val="FFFFFF"/>
                </a:solidFill>
                <a:latin typeface="Unbounded"/>
                <a:ea typeface="Unbounded"/>
                <a:cs typeface="Unbounded"/>
                <a:sym typeface="Unbounded"/>
              </a:rPr>
              <a:t>More DNA  Storage Research</a:t>
            </a:r>
            <a:endParaRPr sz="2650">
              <a:solidFill>
                <a:schemeClr val="dk1"/>
              </a:solidFill>
              <a:latin typeface="Calibri"/>
              <a:ea typeface="Calibri"/>
              <a:cs typeface="Calibri"/>
              <a:sym typeface="Calibri"/>
            </a:endParaRPr>
          </a:p>
        </p:txBody>
      </p:sp>
      <p:sp>
        <p:nvSpPr>
          <p:cNvPr id="313" name="Google Shape;313;p41"/>
          <p:cNvSpPr/>
          <p:nvPr/>
        </p:nvSpPr>
        <p:spPr>
          <a:xfrm>
            <a:off x="837724" y="2410778"/>
            <a:ext cx="7468553" cy="1532096"/>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CAD6DE"/>
              </a:buClr>
              <a:buSzPts val="1850"/>
              <a:buFont typeface="Cabin"/>
              <a:buNone/>
            </a:pPr>
            <a:r>
              <a:rPr lang="en-US" sz="1850">
                <a:solidFill>
                  <a:srgbClr val="CAD6DE"/>
                </a:solidFill>
                <a:latin typeface="Cabin"/>
                <a:ea typeface="Cabin"/>
                <a:cs typeface="Cabin"/>
                <a:sym typeface="Cabin"/>
              </a:rPr>
              <a:t>July 4, 2024 A company in Lithuania, Genomika, is developing an autonomous solution for archiving data in DNA structures. Researchers aim to create a reliable, high-density, and sustainable data storage system using the enormous potential of DNA molecules.</a:t>
            </a:r>
            <a:endParaRPr sz="1850">
              <a:solidFill>
                <a:schemeClr val="dk1"/>
              </a:solidFill>
              <a:latin typeface="Calibri"/>
              <a:ea typeface="Calibri"/>
              <a:cs typeface="Calibri"/>
              <a:sym typeface="Calibri"/>
            </a:endParaRPr>
          </a:p>
        </p:txBody>
      </p:sp>
      <p:sp>
        <p:nvSpPr>
          <p:cNvPr id="314" name="Google Shape;314;p41"/>
          <p:cNvSpPr/>
          <p:nvPr/>
        </p:nvSpPr>
        <p:spPr>
          <a:xfrm>
            <a:off x="837724" y="4212074"/>
            <a:ext cx="7468553" cy="2298144"/>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CAD6DE"/>
              </a:buClr>
              <a:buSzPts val="1850"/>
              <a:buFont typeface="Cabin"/>
              <a:buNone/>
            </a:pPr>
            <a:r>
              <a:rPr lang="en-US" sz="1850">
                <a:solidFill>
                  <a:srgbClr val="CAD6DE"/>
                </a:solidFill>
                <a:latin typeface="Cabin"/>
                <a:ea typeface="Cabin"/>
                <a:cs typeface="Cabin"/>
                <a:sym typeface="Cabin"/>
              </a:rPr>
              <a:t>Mindaugas Bulota, the Head of KTU's National Innovation and Entrepreneurship Center (NIEC), </a:t>
            </a:r>
            <a:r>
              <a:rPr b="1" lang="en-US" sz="1850">
                <a:solidFill>
                  <a:srgbClr val="F44444"/>
                </a:solidFill>
                <a:latin typeface="Cabin"/>
                <a:ea typeface="Cabin"/>
                <a:cs typeface="Cabin"/>
                <a:sym typeface="Cabin"/>
              </a:rPr>
              <a:t>views DNA storage technology as a groundbreaking advancement in the market. This innovative approach has the potential to revolutionize data archiving and create a new era of sustainable and long-lasting data preservation.</a:t>
            </a:r>
            <a:br>
              <a:rPr lang="en-US" sz="1850">
                <a:solidFill>
                  <a:srgbClr val="CAD6DE"/>
                </a:solidFill>
                <a:latin typeface="Cabin"/>
                <a:ea typeface="Cabin"/>
                <a:cs typeface="Cabin"/>
                <a:sym typeface="Cabin"/>
              </a:rPr>
            </a:br>
            <a:r>
              <a:rPr lang="en-US" sz="1850" u="sng">
                <a:solidFill>
                  <a:schemeClr val="hlink"/>
                </a:solidFill>
                <a:latin typeface="Cabin"/>
                <a:ea typeface="Cabin"/>
                <a:cs typeface="Cabin"/>
                <a:sym typeface="Cabin"/>
                <a:hlinkClick r:id="rId4"/>
              </a:rPr>
              <a:t>Genomika archiving data in DNA</a:t>
            </a:r>
            <a:endParaRPr sz="185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preencoded.png" id="320" name="Google Shape;320;p42"/>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321" name="Google Shape;321;p42"/>
          <p:cNvSpPr/>
          <p:nvPr/>
        </p:nvSpPr>
        <p:spPr>
          <a:xfrm>
            <a:off x="790932" y="622459"/>
            <a:ext cx="5059561" cy="398859"/>
          </a:xfrm>
          <a:prstGeom prst="rect">
            <a:avLst/>
          </a:prstGeom>
          <a:noFill/>
          <a:ln>
            <a:noFill/>
          </a:ln>
        </p:spPr>
        <p:txBody>
          <a:bodyPr anchorCtr="0" anchor="t" bIns="0" lIns="0" spcFirstLastPara="1" rIns="0" wrap="square" tIns="0">
            <a:noAutofit/>
          </a:bodyPr>
          <a:lstStyle/>
          <a:p>
            <a:pPr indent="0" lvl="0" marL="0" marR="0" rtl="0" algn="l">
              <a:lnSpc>
                <a:spcPct val="124000"/>
              </a:lnSpc>
              <a:spcBef>
                <a:spcPts val="0"/>
              </a:spcBef>
              <a:spcAft>
                <a:spcPts val="0"/>
              </a:spcAft>
              <a:buClr>
                <a:srgbClr val="FFFFFF"/>
              </a:buClr>
              <a:buSzPts val="2500"/>
              <a:buFont typeface="Unbounded"/>
              <a:buNone/>
            </a:pPr>
            <a:r>
              <a:rPr lang="en-US" sz="2500">
                <a:solidFill>
                  <a:srgbClr val="FFFFFF"/>
                </a:solidFill>
                <a:latin typeface="Unbounded"/>
                <a:ea typeface="Unbounded"/>
                <a:cs typeface="Unbounded"/>
                <a:sym typeface="Unbounded"/>
              </a:rPr>
              <a:t>Planning the Path Forward</a:t>
            </a:r>
            <a:endParaRPr sz="2500">
              <a:solidFill>
                <a:schemeClr val="dk1"/>
              </a:solidFill>
              <a:latin typeface="Calibri"/>
              <a:ea typeface="Calibri"/>
              <a:cs typeface="Calibri"/>
              <a:sym typeface="Calibri"/>
            </a:endParaRPr>
          </a:p>
        </p:txBody>
      </p:sp>
      <p:sp>
        <p:nvSpPr>
          <p:cNvPr id="322" name="Google Shape;322;p42"/>
          <p:cNvSpPr/>
          <p:nvPr/>
        </p:nvSpPr>
        <p:spPr>
          <a:xfrm>
            <a:off x="790932" y="1275517"/>
            <a:ext cx="7562136" cy="361474"/>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1750"/>
              <a:buFont typeface="Cabin"/>
              <a:buNone/>
            </a:pPr>
            <a:r>
              <a:rPr lang="en-US" sz="1750">
                <a:solidFill>
                  <a:srgbClr val="CAD6DE"/>
                </a:solidFill>
                <a:latin typeface="Cabin"/>
                <a:ea typeface="Cabin"/>
                <a:cs typeface="Cabin"/>
                <a:sym typeface="Cabin"/>
              </a:rPr>
              <a:t>April 3, 2024</a:t>
            </a:r>
            <a:endParaRPr sz="1750">
              <a:solidFill>
                <a:schemeClr val="dk1"/>
              </a:solidFill>
              <a:latin typeface="Calibri"/>
              <a:ea typeface="Calibri"/>
              <a:cs typeface="Calibri"/>
              <a:sym typeface="Calibri"/>
            </a:endParaRPr>
          </a:p>
        </p:txBody>
      </p:sp>
      <p:sp>
        <p:nvSpPr>
          <p:cNvPr id="323" name="Google Shape;323;p42"/>
          <p:cNvSpPr/>
          <p:nvPr/>
        </p:nvSpPr>
        <p:spPr>
          <a:xfrm>
            <a:off x="790932" y="1891189"/>
            <a:ext cx="7562136" cy="1445895"/>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1750"/>
              <a:buFont typeface="Cabin"/>
              <a:buNone/>
            </a:pPr>
            <a:r>
              <a:rPr lang="en-US" sz="1750">
                <a:solidFill>
                  <a:srgbClr val="CAD6DE"/>
                </a:solidFill>
                <a:latin typeface="Cabin"/>
                <a:ea typeface="Cabin"/>
                <a:cs typeface="Cabin"/>
                <a:sym typeface="Cabin"/>
              </a:rPr>
              <a:t>"</a:t>
            </a:r>
            <a:r>
              <a:rPr b="1" lang="en-US" sz="1750">
                <a:solidFill>
                  <a:srgbClr val="F44444"/>
                </a:solidFill>
                <a:latin typeface="Cabin"/>
                <a:ea typeface="Cabin"/>
                <a:cs typeface="Cabin"/>
                <a:sym typeface="Cabin"/>
              </a:rPr>
              <a:t>DNA is an intelligent data storage medium due to its stability and high density. It has been used by nature for over 3.5 billion years.</a:t>
            </a:r>
            <a:r>
              <a:rPr lang="en-US" sz="1750">
                <a:solidFill>
                  <a:srgbClr val="CAD6DE"/>
                </a:solidFill>
                <a:latin typeface="Cabin"/>
                <a:ea typeface="Cabin"/>
                <a:cs typeface="Cabin"/>
                <a:sym typeface="Cabin"/>
              </a:rPr>
              <a:t> Compared with traditional methods, DNA offers better compression and physical density. DNA can retain information for thousands of years."</a:t>
            </a:r>
            <a:endParaRPr sz="1750">
              <a:solidFill>
                <a:schemeClr val="dk1"/>
              </a:solidFill>
              <a:latin typeface="Calibri"/>
              <a:ea typeface="Calibri"/>
              <a:cs typeface="Calibri"/>
              <a:sym typeface="Calibri"/>
            </a:endParaRPr>
          </a:p>
        </p:txBody>
      </p:sp>
      <p:sp>
        <p:nvSpPr>
          <p:cNvPr id="324" name="Google Shape;324;p42"/>
          <p:cNvSpPr/>
          <p:nvPr/>
        </p:nvSpPr>
        <p:spPr>
          <a:xfrm>
            <a:off x="790932" y="3591282"/>
            <a:ext cx="7562136" cy="722948"/>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1750"/>
              <a:buFont typeface="Cabin"/>
              <a:buNone/>
            </a:pPr>
            <a:r>
              <a:rPr lang="en-US" sz="1750">
                <a:solidFill>
                  <a:srgbClr val="CAD6DE"/>
                </a:solidFill>
                <a:latin typeface="Cabin"/>
                <a:ea typeface="Cabin"/>
                <a:cs typeface="Cabin"/>
                <a:sym typeface="Cabin"/>
              </a:rPr>
              <a:t>"</a:t>
            </a:r>
            <a:r>
              <a:rPr b="1" lang="en-US" sz="1750">
                <a:solidFill>
                  <a:srgbClr val="F44444"/>
                </a:solidFill>
                <a:latin typeface="Cabin"/>
                <a:ea typeface="Cabin"/>
                <a:cs typeface="Cabin"/>
                <a:sym typeface="Cabin"/>
              </a:rPr>
              <a:t>Biocybersecurity must be prioritized to prevent attacks with synthetic DNA</a:t>
            </a:r>
            <a:r>
              <a:rPr lang="en-US" sz="1750">
                <a:solidFill>
                  <a:srgbClr val="CAD6DE"/>
                </a:solidFill>
                <a:latin typeface="Cabin"/>
                <a:ea typeface="Cabin"/>
                <a:cs typeface="Cabin"/>
                <a:sym typeface="Cabin"/>
              </a:rPr>
              <a:t> that could encode malware triggered during DNA sequence analysis."</a:t>
            </a:r>
            <a:endParaRPr sz="1750">
              <a:solidFill>
                <a:schemeClr val="dk1"/>
              </a:solidFill>
              <a:latin typeface="Calibri"/>
              <a:ea typeface="Calibri"/>
              <a:cs typeface="Calibri"/>
              <a:sym typeface="Calibri"/>
            </a:endParaRPr>
          </a:p>
        </p:txBody>
      </p:sp>
      <p:sp>
        <p:nvSpPr>
          <p:cNvPr id="325" name="Google Shape;325;p42"/>
          <p:cNvSpPr/>
          <p:nvPr/>
        </p:nvSpPr>
        <p:spPr>
          <a:xfrm>
            <a:off x="790932" y="4568428"/>
            <a:ext cx="7562136" cy="1084421"/>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1750"/>
              <a:buFont typeface="Cabin"/>
              <a:buNone/>
            </a:pPr>
            <a:r>
              <a:rPr lang="en-US" sz="1750">
                <a:solidFill>
                  <a:srgbClr val="CAD6DE"/>
                </a:solidFill>
                <a:latin typeface="Cabin"/>
                <a:ea typeface="Cabin"/>
                <a:cs typeface="Cabin"/>
                <a:sym typeface="Cabin"/>
              </a:rPr>
              <a:t>"</a:t>
            </a:r>
            <a:r>
              <a:rPr b="1" lang="en-US" sz="1750">
                <a:solidFill>
                  <a:srgbClr val="F44444"/>
                </a:solidFill>
                <a:latin typeface="Cabin"/>
                <a:ea typeface="Cabin"/>
                <a:cs typeface="Cabin"/>
                <a:sym typeface="Cabin"/>
              </a:rPr>
              <a:t>Standardization of the coding and decoding process is necessary for long-term accessibility</a:t>
            </a:r>
            <a:r>
              <a:rPr lang="en-US" sz="1750">
                <a:solidFill>
                  <a:srgbClr val="CAD6DE"/>
                </a:solidFill>
                <a:latin typeface="Cabin"/>
                <a:ea typeface="Cabin"/>
                <a:cs typeface="Cabin"/>
                <a:sym typeface="Cabin"/>
              </a:rPr>
              <a:t>. Errors in methodology can lead to data loss, emphasizing the need for a reliable protocol for handling samples."</a:t>
            </a:r>
            <a:endParaRPr sz="1750">
              <a:solidFill>
                <a:schemeClr val="dk1"/>
              </a:solidFill>
              <a:latin typeface="Calibri"/>
              <a:ea typeface="Calibri"/>
              <a:cs typeface="Calibri"/>
              <a:sym typeface="Calibri"/>
            </a:endParaRPr>
          </a:p>
        </p:txBody>
      </p:sp>
      <p:sp>
        <p:nvSpPr>
          <p:cNvPr id="326" name="Google Shape;326;p42"/>
          <p:cNvSpPr/>
          <p:nvPr/>
        </p:nvSpPr>
        <p:spPr>
          <a:xfrm>
            <a:off x="790932" y="5907048"/>
            <a:ext cx="7562136" cy="1084421"/>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1750"/>
              <a:buFont typeface="Cabin"/>
              <a:buNone/>
            </a:pPr>
            <a:r>
              <a:rPr lang="en-US" sz="1750">
                <a:solidFill>
                  <a:srgbClr val="CAD6DE"/>
                </a:solidFill>
                <a:latin typeface="Cabin"/>
                <a:ea typeface="Cabin"/>
                <a:cs typeface="Cabin"/>
                <a:sym typeface="Cabin"/>
              </a:rPr>
              <a:t>"</a:t>
            </a:r>
            <a:r>
              <a:rPr b="1" lang="en-US" sz="1750">
                <a:solidFill>
                  <a:srgbClr val="F44444"/>
                </a:solidFill>
                <a:latin typeface="Cabin"/>
                <a:ea typeface="Cabin"/>
                <a:cs typeface="Cabin"/>
                <a:sym typeface="Cabin"/>
              </a:rPr>
              <a:t>Inclusion of identifying features in the DNA is crucial for future recognition of it as data storage</a:t>
            </a:r>
            <a:r>
              <a:rPr lang="en-US" sz="1750">
                <a:solidFill>
                  <a:srgbClr val="CAD6DE"/>
                </a:solidFill>
                <a:latin typeface="Cabin"/>
                <a:ea typeface="Cabin"/>
                <a:cs typeface="Cabin"/>
                <a:sym typeface="Cabin"/>
              </a:rPr>
              <a:t>. Markers or sequences can indicate that the DNA is synthetic, not biological." </a:t>
            </a:r>
            <a:endParaRPr sz="1750">
              <a:solidFill>
                <a:schemeClr val="dk1"/>
              </a:solidFill>
              <a:latin typeface="Calibri"/>
              <a:ea typeface="Calibri"/>
              <a:cs typeface="Calibri"/>
              <a:sym typeface="Calibri"/>
            </a:endParaRPr>
          </a:p>
        </p:txBody>
      </p:sp>
      <p:sp>
        <p:nvSpPr>
          <p:cNvPr id="327" name="Google Shape;327;p42"/>
          <p:cNvSpPr/>
          <p:nvPr/>
        </p:nvSpPr>
        <p:spPr>
          <a:xfrm>
            <a:off x="790932" y="7245668"/>
            <a:ext cx="7562136" cy="361474"/>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0A988B"/>
              </a:buClr>
              <a:buSzPts val="1750"/>
              <a:buFont typeface="Cabin"/>
              <a:buNone/>
            </a:pPr>
            <a:r>
              <a:rPr lang="en-US" sz="1750" u="sng">
                <a:solidFill>
                  <a:schemeClr val="hlink"/>
                </a:solidFill>
                <a:latin typeface="Cabin"/>
                <a:ea typeface="Cabin"/>
                <a:cs typeface="Cabin"/>
                <a:sym typeface="Cabin"/>
                <a:hlinkClick r:id="rId4"/>
              </a:rPr>
              <a:t>Trends in Biotechnology</a:t>
            </a:r>
            <a:endParaRPr sz="175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preencoded.png" id="333" name="Google Shape;333;p43"/>
          <p:cNvPicPr preferRelativeResize="0"/>
          <p:nvPr/>
        </p:nvPicPr>
        <p:blipFill rotWithShape="1">
          <a:blip r:embed="rId3">
            <a:alphaModFix/>
          </a:blip>
          <a:srcRect b="0" l="0" r="0" t="0"/>
          <a:stretch/>
        </p:blipFill>
        <p:spPr>
          <a:xfrm>
            <a:off x="9434274" y="2481739"/>
            <a:ext cx="4905732" cy="3270528"/>
          </a:xfrm>
          <a:prstGeom prst="rect">
            <a:avLst/>
          </a:prstGeom>
          <a:noFill/>
          <a:ln>
            <a:noFill/>
          </a:ln>
        </p:spPr>
      </p:pic>
      <p:sp>
        <p:nvSpPr>
          <p:cNvPr id="334" name="Google Shape;334;p43"/>
          <p:cNvSpPr/>
          <p:nvPr/>
        </p:nvSpPr>
        <p:spPr>
          <a:xfrm>
            <a:off x="812721" y="638532"/>
            <a:ext cx="7518559" cy="1365885"/>
          </a:xfrm>
          <a:prstGeom prst="rect">
            <a:avLst/>
          </a:prstGeom>
          <a:noFill/>
          <a:ln>
            <a:noFill/>
          </a:ln>
        </p:spPr>
        <p:txBody>
          <a:bodyPr anchorCtr="0" anchor="t" bIns="0" lIns="0" spcFirstLastPara="1" rIns="0" wrap="square" tIns="0">
            <a:noAutofit/>
          </a:bodyPr>
          <a:lstStyle/>
          <a:p>
            <a:pPr indent="0" lvl="0" marL="0" marR="0" rtl="0" algn="l">
              <a:lnSpc>
                <a:spcPct val="124418"/>
              </a:lnSpc>
              <a:spcBef>
                <a:spcPts val="0"/>
              </a:spcBef>
              <a:spcAft>
                <a:spcPts val="0"/>
              </a:spcAft>
              <a:buClr>
                <a:srgbClr val="FFFFFF"/>
              </a:buClr>
              <a:buSzPts val="4300"/>
              <a:buFont typeface="Unbounded"/>
              <a:buNone/>
            </a:pPr>
            <a:r>
              <a:rPr lang="en-US" sz="4300">
                <a:solidFill>
                  <a:srgbClr val="FFFFFF"/>
                </a:solidFill>
                <a:latin typeface="Unbounded"/>
                <a:ea typeface="Unbounded"/>
                <a:cs typeface="Unbounded"/>
                <a:sym typeface="Unbounded"/>
              </a:rPr>
              <a:t>More on the Path Forward</a:t>
            </a:r>
            <a:endParaRPr sz="4300">
              <a:solidFill>
                <a:schemeClr val="dk1"/>
              </a:solidFill>
              <a:latin typeface="Calibri"/>
              <a:ea typeface="Calibri"/>
              <a:cs typeface="Calibri"/>
              <a:sym typeface="Calibri"/>
            </a:endParaRPr>
          </a:p>
        </p:txBody>
      </p:sp>
      <p:sp>
        <p:nvSpPr>
          <p:cNvPr id="335" name="Google Shape;335;p43"/>
          <p:cNvSpPr/>
          <p:nvPr/>
        </p:nvSpPr>
        <p:spPr>
          <a:xfrm>
            <a:off x="812721" y="2352675"/>
            <a:ext cx="7518559" cy="371594"/>
          </a:xfrm>
          <a:prstGeom prst="rect">
            <a:avLst/>
          </a:prstGeom>
          <a:noFill/>
          <a:ln>
            <a:noFill/>
          </a:ln>
        </p:spPr>
        <p:txBody>
          <a:bodyPr anchorCtr="0" anchor="t" bIns="0" lIns="0" spcFirstLastPara="1" rIns="0" wrap="square" tIns="0">
            <a:noAutofit/>
          </a:bodyPr>
          <a:lstStyle/>
          <a:p>
            <a:pPr indent="0" lvl="0" marL="0" marR="0" rtl="0" algn="l">
              <a:lnSpc>
                <a:spcPct val="161111"/>
              </a:lnSpc>
              <a:spcBef>
                <a:spcPts val="0"/>
              </a:spcBef>
              <a:spcAft>
                <a:spcPts val="0"/>
              </a:spcAft>
              <a:buClr>
                <a:srgbClr val="0A988B"/>
              </a:buClr>
              <a:buSzPts val="1800"/>
              <a:buFont typeface="Cabin"/>
              <a:buNone/>
            </a:pPr>
            <a:r>
              <a:rPr lang="en-US" sz="1800" u="sng">
                <a:solidFill>
                  <a:schemeClr val="hlink"/>
                </a:solidFill>
                <a:latin typeface="Cabin"/>
                <a:ea typeface="Cabin"/>
                <a:cs typeface="Cabin"/>
                <a:sym typeface="Cabin"/>
                <a:hlinkClick r:id="rId4"/>
              </a:rPr>
              <a:t>BIOMEMORY is selling a DNA Storage System, right now! ​</a:t>
            </a:r>
            <a:endParaRPr sz="1800">
              <a:solidFill>
                <a:schemeClr val="dk1"/>
              </a:solidFill>
              <a:latin typeface="Calibri"/>
              <a:ea typeface="Calibri"/>
              <a:cs typeface="Calibri"/>
              <a:sym typeface="Calibri"/>
            </a:endParaRPr>
          </a:p>
        </p:txBody>
      </p:sp>
      <p:sp>
        <p:nvSpPr>
          <p:cNvPr id="336" name="Google Shape;336;p43"/>
          <p:cNvSpPr/>
          <p:nvPr/>
        </p:nvSpPr>
        <p:spPr>
          <a:xfrm>
            <a:off x="812721" y="2985492"/>
            <a:ext cx="7518559" cy="743188"/>
          </a:xfrm>
          <a:prstGeom prst="rect">
            <a:avLst/>
          </a:prstGeom>
          <a:noFill/>
          <a:ln>
            <a:noFill/>
          </a:ln>
        </p:spPr>
        <p:txBody>
          <a:bodyPr anchorCtr="0" anchor="t" bIns="0" lIns="0" spcFirstLastPara="1" rIns="0" wrap="square" tIns="0">
            <a:noAutofit/>
          </a:bodyPr>
          <a:lstStyle/>
          <a:p>
            <a:pPr indent="0" lvl="0" marL="0" marR="0" rtl="0" algn="l">
              <a:lnSpc>
                <a:spcPct val="161111"/>
              </a:lnSpc>
              <a:spcBef>
                <a:spcPts val="0"/>
              </a:spcBef>
              <a:spcAft>
                <a:spcPts val="0"/>
              </a:spcAft>
              <a:buClr>
                <a:srgbClr val="CAD6DE"/>
              </a:buClr>
              <a:buSzPts val="1800"/>
              <a:buFont typeface="Cabin"/>
              <a:buNone/>
            </a:pPr>
            <a:r>
              <a:rPr lang="en-US" sz="1800">
                <a:solidFill>
                  <a:srgbClr val="CAD6DE"/>
                </a:solidFill>
                <a:latin typeface="Cabin"/>
                <a:ea typeface="Cabin"/>
                <a:cs typeface="Cabin"/>
                <a:sym typeface="Cabin"/>
              </a:rPr>
              <a:t>December 2, 2021 </a:t>
            </a:r>
            <a:br>
              <a:rPr lang="en-US" sz="1800">
                <a:solidFill>
                  <a:srgbClr val="CAD6DE"/>
                </a:solidFill>
                <a:latin typeface="Cabin"/>
                <a:ea typeface="Cabin"/>
                <a:cs typeface="Cabin"/>
                <a:sym typeface="Cabin"/>
              </a:rPr>
            </a:br>
            <a:r>
              <a:rPr lang="en-US" sz="1800" u="sng">
                <a:solidFill>
                  <a:schemeClr val="hlink"/>
                </a:solidFill>
                <a:latin typeface="Cabin"/>
                <a:ea typeface="Cabin"/>
                <a:cs typeface="Cabin"/>
                <a:sym typeface="Cabin"/>
                <a:hlinkClick r:id="rId5"/>
              </a:rPr>
              <a:t>Microsoft is edging closer to making DNA storage a reality</a:t>
            </a:r>
            <a:endParaRPr sz="1800">
              <a:solidFill>
                <a:schemeClr val="dk1"/>
              </a:solidFill>
              <a:latin typeface="Calibri"/>
              <a:ea typeface="Calibri"/>
              <a:cs typeface="Calibri"/>
              <a:sym typeface="Calibri"/>
            </a:endParaRPr>
          </a:p>
        </p:txBody>
      </p:sp>
      <p:sp>
        <p:nvSpPr>
          <p:cNvPr id="337" name="Google Shape;337;p43"/>
          <p:cNvSpPr/>
          <p:nvPr/>
        </p:nvSpPr>
        <p:spPr>
          <a:xfrm>
            <a:off x="812721" y="3989903"/>
            <a:ext cx="7518559" cy="1486376"/>
          </a:xfrm>
          <a:prstGeom prst="rect">
            <a:avLst/>
          </a:prstGeom>
          <a:noFill/>
          <a:ln>
            <a:noFill/>
          </a:ln>
        </p:spPr>
        <p:txBody>
          <a:bodyPr anchorCtr="0" anchor="t" bIns="0" lIns="0" spcFirstLastPara="1" rIns="0" wrap="square" tIns="0">
            <a:noAutofit/>
          </a:bodyPr>
          <a:lstStyle/>
          <a:p>
            <a:pPr indent="0" lvl="0" marL="0" marR="0" rtl="0" algn="l">
              <a:lnSpc>
                <a:spcPct val="161111"/>
              </a:lnSpc>
              <a:spcBef>
                <a:spcPts val="0"/>
              </a:spcBef>
              <a:spcAft>
                <a:spcPts val="0"/>
              </a:spcAft>
              <a:buClr>
                <a:srgbClr val="CAD6DE"/>
              </a:buClr>
              <a:buSzPts val="1800"/>
              <a:buFont typeface="Cabin"/>
              <a:buNone/>
            </a:pPr>
            <a:r>
              <a:rPr lang="en-US" sz="1800">
                <a:solidFill>
                  <a:srgbClr val="CAD6DE"/>
                </a:solidFill>
                <a:latin typeface="Cabin"/>
                <a:ea typeface="Cabin"/>
                <a:cs typeface="Cabin"/>
                <a:sym typeface="Cabin"/>
              </a:rPr>
              <a:t>November 21, 2023 </a:t>
            </a:r>
            <a:br>
              <a:rPr lang="en-US" sz="1800">
                <a:solidFill>
                  <a:srgbClr val="CAD6DE"/>
                </a:solidFill>
                <a:latin typeface="Cabin"/>
                <a:ea typeface="Cabin"/>
                <a:cs typeface="Cabin"/>
                <a:sym typeface="Cabin"/>
              </a:rPr>
            </a:br>
            <a:r>
              <a:rPr lang="en-US" sz="1800">
                <a:solidFill>
                  <a:srgbClr val="CAD6DE"/>
                </a:solidFill>
                <a:latin typeface="Cabin"/>
                <a:ea typeface="Cabin"/>
                <a:cs typeface="Cabin"/>
                <a:sym typeface="Cabin"/>
              </a:rPr>
              <a:t>DNA storage could provide dense, flexible, more sustainable form factors for archival use cases. </a:t>
            </a:r>
            <a:r>
              <a:rPr lang="en-US" sz="1800" u="sng">
                <a:solidFill>
                  <a:schemeClr val="hlink"/>
                </a:solidFill>
                <a:latin typeface="Cabin"/>
                <a:ea typeface="Cabin"/>
                <a:cs typeface="Cabin"/>
                <a:sym typeface="Cabin"/>
                <a:hlinkClick r:id="rId6"/>
              </a:rPr>
              <a:t>One company plans on commercializing its offering by 2026</a:t>
            </a:r>
            <a:r>
              <a:rPr lang="en-US" sz="1800">
                <a:solidFill>
                  <a:srgbClr val="CAD6DE"/>
                </a:solidFill>
                <a:latin typeface="Cabin"/>
                <a:ea typeface="Cabin"/>
                <a:cs typeface="Cabin"/>
                <a:sym typeface="Cabin"/>
              </a:rPr>
              <a:t>.</a:t>
            </a:r>
            <a:endParaRPr sz="1800">
              <a:solidFill>
                <a:schemeClr val="dk1"/>
              </a:solidFill>
              <a:latin typeface="Calibri"/>
              <a:ea typeface="Calibri"/>
              <a:cs typeface="Calibri"/>
              <a:sym typeface="Calibri"/>
            </a:endParaRPr>
          </a:p>
        </p:txBody>
      </p:sp>
      <p:sp>
        <p:nvSpPr>
          <p:cNvPr id="338" name="Google Shape;338;p43"/>
          <p:cNvSpPr/>
          <p:nvPr/>
        </p:nvSpPr>
        <p:spPr>
          <a:xfrm>
            <a:off x="812721" y="5737503"/>
            <a:ext cx="7518559" cy="1857970"/>
          </a:xfrm>
          <a:prstGeom prst="rect">
            <a:avLst/>
          </a:prstGeom>
          <a:noFill/>
          <a:ln>
            <a:noFill/>
          </a:ln>
        </p:spPr>
        <p:txBody>
          <a:bodyPr anchorCtr="0" anchor="t" bIns="0" lIns="0" spcFirstLastPara="1" rIns="0" wrap="square" tIns="0">
            <a:noAutofit/>
          </a:bodyPr>
          <a:lstStyle/>
          <a:p>
            <a:pPr indent="0" lvl="0" marL="0" marR="0" rtl="0" algn="l">
              <a:lnSpc>
                <a:spcPct val="161111"/>
              </a:lnSpc>
              <a:spcBef>
                <a:spcPts val="0"/>
              </a:spcBef>
              <a:spcAft>
                <a:spcPts val="0"/>
              </a:spcAft>
              <a:buClr>
                <a:srgbClr val="CAD6DE"/>
              </a:buClr>
              <a:buSzPts val="1800"/>
              <a:buFont typeface="Cabin"/>
              <a:buNone/>
            </a:pPr>
            <a:r>
              <a:rPr lang="en-US" sz="1800">
                <a:solidFill>
                  <a:srgbClr val="CAD6DE"/>
                </a:solidFill>
                <a:latin typeface="Cabin"/>
                <a:ea typeface="Cabin"/>
                <a:cs typeface="Cabin"/>
                <a:sym typeface="Cabin"/>
              </a:rPr>
              <a:t>March 12, 2024 </a:t>
            </a:r>
            <a:br>
              <a:rPr lang="en-US" sz="1800">
                <a:solidFill>
                  <a:srgbClr val="CAD6DE"/>
                </a:solidFill>
                <a:latin typeface="Cabin"/>
                <a:ea typeface="Cabin"/>
                <a:cs typeface="Cabin"/>
                <a:sym typeface="Cabin"/>
              </a:rPr>
            </a:br>
            <a:r>
              <a:rPr lang="en-US" sz="1800" u="sng">
                <a:solidFill>
                  <a:schemeClr val="hlink"/>
                </a:solidFill>
                <a:latin typeface="Cabin"/>
                <a:ea typeface="Cabin"/>
                <a:cs typeface="Cabin"/>
                <a:sym typeface="Cabin"/>
                <a:hlinkClick r:id="rId7"/>
              </a:rPr>
              <a:t>DNA Data Storage Alliance Releases First Specifications for Digital Data in DNA</a:t>
            </a:r>
            <a:r>
              <a:rPr lang="en-US" sz="1800">
                <a:solidFill>
                  <a:srgbClr val="CAD6DE"/>
                </a:solidFill>
                <a:latin typeface="Cabin"/>
                <a:ea typeface="Cabin"/>
                <a:cs typeface="Cabin"/>
                <a:sym typeface="Cabin"/>
              </a:rPr>
              <a:t> </a:t>
            </a:r>
            <a:br>
              <a:rPr lang="en-US" sz="1800">
                <a:solidFill>
                  <a:srgbClr val="CAD6DE"/>
                </a:solidFill>
                <a:latin typeface="Cabin"/>
                <a:ea typeface="Cabin"/>
                <a:cs typeface="Cabin"/>
                <a:sym typeface="Cabin"/>
              </a:rPr>
            </a:br>
            <a:br>
              <a:rPr lang="en-US" sz="1800">
                <a:solidFill>
                  <a:srgbClr val="CAD6DE"/>
                </a:solidFill>
                <a:latin typeface="Cabin"/>
                <a:ea typeface="Cabin"/>
                <a:cs typeface="Cabin"/>
                <a:sym typeface="Cabin"/>
              </a:rPr>
            </a:b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4"/>
          <p:cNvSpPr/>
          <p:nvPr/>
        </p:nvSpPr>
        <p:spPr>
          <a:xfrm>
            <a:off x="990243" y="1512689"/>
            <a:ext cx="11758613" cy="832247"/>
          </a:xfrm>
          <a:prstGeom prst="rect">
            <a:avLst/>
          </a:prstGeom>
          <a:noFill/>
          <a:ln>
            <a:noFill/>
          </a:ln>
        </p:spPr>
        <p:txBody>
          <a:bodyPr anchorCtr="0" anchor="t" bIns="0" lIns="0" spcFirstLastPara="1" rIns="0" wrap="square" tIns="0">
            <a:noAutofit/>
          </a:bodyPr>
          <a:lstStyle/>
          <a:p>
            <a:pPr indent="0" lvl="0" marL="0" marR="0" rtl="0" algn="l">
              <a:lnSpc>
                <a:spcPct val="125961"/>
              </a:lnSpc>
              <a:spcBef>
                <a:spcPts val="0"/>
              </a:spcBef>
              <a:spcAft>
                <a:spcPts val="0"/>
              </a:spcAft>
              <a:buClr>
                <a:srgbClr val="FFFFFF"/>
              </a:buClr>
              <a:buSzPts val="5200"/>
              <a:buFont typeface="Unbounded"/>
              <a:buNone/>
            </a:pPr>
            <a:r>
              <a:rPr lang="en-US" sz="5200">
                <a:solidFill>
                  <a:srgbClr val="FFFFFF"/>
                </a:solidFill>
                <a:latin typeface="Unbounded"/>
                <a:ea typeface="Unbounded"/>
                <a:cs typeface="Unbounded"/>
                <a:sym typeface="Unbounded"/>
              </a:rPr>
              <a:t>The Mysteries of DNA Remain</a:t>
            </a:r>
            <a:endParaRPr sz="5200">
              <a:solidFill>
                <a:schemeClr val="dk1"/>
              </a:solidFill>
              <a:latin typeface="Calibri"/>
              <a:ea typeface="Calibri"/>
              <a:cs typeface="Calibri"/>
              <a:sym typeface="Calibri"/>
            </a:endParaRPr>
          </a:p>
        </p:txBody>
      </p:sp>
      <p:sp>
        <p:nvSpPr>
          <p:cNvPr id="345" name="Google Shape;345;p44"/>
          <p:cNvSpPr/>
          <p:nvPr/>
        </p:nvSpPr>
        <p:spPr>
          <a:xfrm>
            <a:off x="990243" y="2910840"/>
            <a:ext cx="12649914" cy="1358384"/>
          </a:xfrm>
          <a:prstGeom prst="rect">
            <a:avLst/>
          </a:prstGeom>
          <a:noFill/>
          <a:ln>
            <a:noFill/>
          </a:ln>
        </p:spPr>
        <p:txBody>
          <a:bodyPr anchorCtr="0" anchor="t" bIns="0" lIns="0" spcFirstLastPara="1" rIns="0" wrap="square" tIns="0">
            <a:noAutofit/>
          </a:bodyPr>
          <a:lstStyle/>
          <a:p>
            <a:pPr indent="0" lvl="0" marL="0" marR="0" rtl="0" algn="l">
              <a:lnSpc>
                <a:spcPct val="161363"/>
              </a:lnSpc>
              <a:spcBef>
                <a:spcPts val="0"/>
              </a:spcBef>
              <a:spcAft>
                <a:spcPts val="0"/>
              </a:spcAft>
              <a:buClr>
                <a:srgbClr val="CAD6DE"/>
              </a:buClr>
              <a:buSzPts val="2200"/>
              <a:buFont typeface="Cabin"/>
              <a:buNone/>
            </a:pPr>
            <a:r>
              <a:rPr lang="en-US" sz="2200">
                <a:solidFill>
                  <a:srgbClr val="CAD6DE"/>
                </a:solidFill>
                <a:latin typeface="Cabin"/>
                <a:ea typeface="Cabin"/>
                <a:cs typeface="Cabin"/>
                <a:sym typeface="Cabin"/>
              </a:rPr>
              <a:t>Despite 150 years of intense study, the DNA data itself still holds many mysteries. While we have made significant progress in understanding DNA's structure, the genetic code, and basic gene functions, much remains unknown.</a:t>
            </a:r>
            <a:endParaRPr sz="2200">
              <a:solidFill>
                <a:schemeClr val="dk1"/>
              </a:solidFill>
              <a:latin typeface="Calibri"/>
              <a:ea typeface="Calibri"/>
              <a:cs typeface="Calibri"/>
              <a:sym typeface="Calibri"/>
            </a:endParaRPr>
          </a:p>
        </p:txBody>
      </p:sp>
      <p:sp>
        <p:nvSpPr>
          <p:cNvPr id="346" name="Google Shape;346;p44"/>
          <p:cNvSpPr/>
          <p:nvPr/>
        </p:nvSpPr>
        <p:spPr>
          <a:xfrm>
            <a:off x="990243" y="4587478"/>
            <a:ext cx="12649914" cy="905589"/>
          </a:xfrm>
          <a:prstGeom prst="rect">
            <a:avLst/>
          </a:prstGeom>
          <a:noFill/>
          <a:ln>
            <a:noFill/>
          </a:ln>
        </p:spPr>
        <p:txBody>
          <a:bodyPr anchorCtr="0" anchor="t" bIns="0" lIns="0" spcFirstLastPara="1" rIns="0" wrap="square" tIns="0">
            <a:noAutofit/>
          </a:bodyPr>
          <a:lstStyle/>
          <a:p>
            <a:pPr indent="0" lvl="0" marL="0" marR="0" rtl="0" algn="l">
              <a:lnSpc>
                <a:spcPct val="161363"/>
              </a:lnSpc>
              <a:spcBef>
                <a:spcPts val="0"/>
              </a:spcBef>
              <a:spcAft>
                <a:spcPts val="0"/>
              </a:spcAft>
              <a:buClr>
                <a:srgbClr val="CAD6DE"/>
              </a:buClr>
              <a:buSzPts val="2200"/>
              <a:buFont typeface="Cabin"/>
              <a:buNone/>
            </a:pPr>
            <a:r>
              <a:rPr lang="en-US" sz="2200">
                <a:solidFill>
                  <a:srgbClr val="CAD6DE"/>
                </a:solidFill>
                <a:latin typeface="Cabin"/>
                <a:ea typeface="Cabin"/>
                <a:cs typeface="Cabin"/>
                <a:sym typeface="Cabin"/>
              </a:rPr>
              <a:t>Areas such as </a:t>
            </a:r>
            <a:r>
              <a:rPr b="1" lang="en-US" sz="2200">
                <a:solidFill>
                  <a:srgbClr val="F44444"/>
                </a:solidFill>
                <a:latin typeface="Cabin"/>
                <a:ea typeface="Cabin"/>
                <a:cs typeface="Cabin"/>
                <a:sym typeface="Cabin"/>
              </a:rPr>
              <a:t>non-coding DNA, epigenetic regulation, gene networks, complex genetic diseases, and even the origins of life continue to puzzle scientists</a:t>
            </a:r>
            <a:r>
              <a:rPr lang="en-US" sz="2200">
                <a:solidFill>
                  <a:srgbClr val="CAD6DE"/>
                </a:solidFill>
                <a:latin typeface="Cabin"/>
                <a:ea typeface="Cabin"/>
                <a:cs typeface="Cabin"/>
                <a:sym typeface="Cabin"/>
              </a:rPr>
              <a:t>.</a:t>
            </a:r>
            <a:endParaRPr sz="2200">
              <a:solidFill>
                <a:schemeClr val="dk1"/>
              </a:solidFill>
              <a:latin typeface="Calibri"/>
              <a:ea typeface="Calibri"/>
              <a:cs typeface="Calibri"/>
              <a:sym typeface="Calibri"/>
            </a:endParaRPr>
          </a:p>
        </p:txBody>
      </p:sp>
      <p:sp>
        <p:nvSpPr>
          <p:cNvPr id="347" name="Google Shape;347;p44"/>
          <p:cNvSpPr/>
          <p:nvPr/>
        </p:nvSpPr>
        <p:spPr>
          <a:xfrm>
            <a:off x="990243" y="5811322"/>
            <a:ext cx="12649914" cy="905589"/>
          </a:xfrm>
          <a:prstGeom prst="rect">
            <a:avLst/>
          </a:prstGeom>
          <a:noFill/>
          <a:ln>
            <a:noFill/>
          </a:ln>
        </p:spPr>
        <p:txBody>
          <a:bodyPr anchorCtr="0" anchor="t" bIns="0" lIns="0" spcFirstLastPara="1" rIns="0" wrap="square" tIns="0">
            <a:noAutofit/>
          </a:bodyPr>
          <a:lstStyle/>
          <a:p>
            <a:pPr indent="0" lvl="0" marL="0" marR="0" rtl="0" algn="l">
              <a:lnSpc>
                <a:spcPct val="161363"/>
              </a:lnSpc>
              <a:spcBef>
                <a:spcPts val="0"/>
              </a:spcBef>
              <a:spcAft>
                <a:spcPts val="0"/>
              </a:spcAft>
              <a:buClr>
                <a:srgbClr val="CAD6DE"/>
              </a:buClr>
              <a:buSzPts val="2200"/>
              <a:buFont typeface="Cabin"/>
              <a:buNone/>
            </a:pPr>
            <a:r>
              <a:rPr lang="en-US" sz="2200">
                <a:solidFill>
                  <a:srgbClr val="CAD6DE"/>
                </a:solidFill>
                <a:latin typeface="Cabin"/>
                <a:ea typeface="Cabin"/>
                <a:cs typeface="Cabin"/>
                <a:sym typeface="Cabin"/>
              </a:rPr>
              <a:t>Research in genetics and molecular biology continues to reveal new layers of complexity, indicating that while we have made significant strides, there is still much more to learn about DNA.</a:t>
            </a:r>
            <a:endParaRPr sz="22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descr="preencoded.png" id="90" name="Google Shape;90;p27"/>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91" name="Google Shape;91;p27"/>
          <p:cNvSpPr/>
          <p:nvPr/>
        </p:nvSpPr>
        <p:spPr>
          <a:xfrm>
            <a:off x="768906" y="605195"/>
            <a:ext cx="7328535" cy="646152"/>
          </a:xfrm>
          <a:prstGeom prst="rect">
            <a:avLst/>
          </a:prstGeom>
          <a:noFill/>
          <a:ln>
            <a:noFill/>
          </a:ln>
        </p:spPr>
        <p:txBody>
          <a:bodyPr anchorCtr="0" anchor="t" bIns="0" lIns="0" spcFirstLastPara="1" rIns="0" wrap="square" tIns="0">
            <a:noAutofit/>
          </a:bodyPr>
          <a:lstStyle/>
          <a:p>
            <a:pPr indent="0" lvl="0" marL="0" marR="0" rtl="0" algn="l">
              <a:lnSpc>
                <a:spcPct val="124691"/>
              </a:lnSpc>
              <a:spcBef>
                <a:spcPts val="0"/>
              </a:spcBef>
              <a:spcAft>
                <a:spcPts val="0"/>
              </a:spcAft>
              <a:buClr>
                <a:srgbClr val="FFFFFF"/>
              </a:buClr>
              <a:buSzPts val="4050"/>
              <a:buFont typeface="Unbounded"/>
              <a:buNone/>
            </a:pPr>
            <a:r>
              <a:rPr lang="en-US" sz="4050">
                <a:solidFill>
                  <a:srgbClr val="FFFFFF"/>
                </a:solidFill>
                <a:latin typeface="Unbounded"/>
                <a:ea typeface="Unbounded"/>
                <a:cs typeface="Unbounded"/>
                <a:sym typeface="Unbounded"/>
              </a:rPr>
              <a:t>Goals of Digital Storage</a:t>
            </a:r>
            <a:endParaRPr sz="4050">
              <a:solidFill>
                <a:schemeClr val="dk1"/>
              </a:solidFill>
              <a:latin typeface="Calibri"/>
              <a:ea typeface="Calibri"/>
              <a:cs typeface="Calibri"/>
              <a:sym typeface="Calibri"/>
            </a:endParaRPr>
          </a:p>
        </p:txBody>
      </p:sp>
      <p:pic>
        <p:nvPicPr>
          <p:cNvPr descr="preencoded.png" id="92" name="Google Shape;92;p27"/>
          <p:cNvPicPr preferRelativeResize="0"/>
          <p:nvPr/>
        </p:nvPicPr>
        <p:blipFill rotWithShape="1">
          <a:blip r:embed="rId4">
            <a:alphaModFix/>
          </a:blip>
          <a:srcRect b="0" l="0" r="0" t="0"/>
          <a:stretch/>
        </p:blipFill>
        <p:spPr>
          <a:xfrm>
            <a:off x="768906" y="1580793"/>
            <a:ext cx="549235" cy="549235"/>
          </a:xfrm>
          <a:prstGeom prst="rect">
            <a:avLst/>
          </a:prstGeom>
          <a:noFill/>
          <a:ln>
            <a:noFill/>
          </a:ln>
        </p:spPr>
      </p:pic>
      <p:sp>
        <p:nvSpPr>
          <p:cNvPr id="93" name="Google Shape;93;p27"/>
          <p:cNvSpPr/>
          <p:nvPr/>
        </p:nvSpPr>
        <p:spPr>
          <a:xfrm>
            <a:off x="768906" y="2349698"/>
            <a:ext cx="2584728" cy="323017"/>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AD6DE"/>
              </a:buClr>
              <a:buSzPts val="2000"/>
              <a:buFont typeface="Unbounded"/>
              <a:buNone/>
            </a:pPr>
            <a:r>
              <a:rPr lang="en-US" sz="2000">
                <a:solidFill>
                  <a:srgbClr val="CAD6DE"/>
                </a:solidFill>
                <a:latin typeface="Unbounded"/>
                <a:ea typeface="Unbounded"/>
                <a:cs typeface="Unbounded"/>
                <a:sym typeface="Unbounded"/>
              </a:rPr>
              <a:t>Reliability</a:t>
            </a:r>
            <a:endParaRPr sz="2000">
              <a:solidFill>
                <a:schemeClr val="dk1"/>
              </a:solidFill>
              <a:latin typeface="Calibri"/>
              <a:ea typeface="Calibri"/>
              <a:cs typeface="Calibri"/>
              <a:sym typeface="Calibri"/>
            </a:endParaRPr>
          </a:p>
        </p:txBody>
      </p:sp>
      <p:sp>
        <p:nvSpPr>
          <p:cNvPr id="94" name="Google Shape;94;p27"/>
          <p:cNvSpPr/>
          <p:nvPr/>
        </p:nvSpPr>
        <p:spPr>
          <a:xfrm>
            <a:off x="768906" y="2804517"/>
            <a:ext cx="7606189" cy="351472"/>
          </a:xfrm>
          <a:prstGeom prst="rect">
            <a:avLst/>
          </a:prstGeom>
          <a:noFill/>
          <a:ln>
            <a:noFill/>
          </a:ln>
        </p:spPr>
        <p:txBody>
          <a:bodyPr anchorCtr="0" anchor="t" bIns="0" lIns="0" spcFirstLastPara="1" rIns="0" wrap="square" tIns="0">
            <a:noAutofit/>
          </a:bodyPr>
          <a:lstStyle/>
          <a:p>
            <a:pPr indent="0" lvl="0" marL="0" marR="0" rtl="0" algn="l">
              <a:lnSpc>
                <a:spcPct val="161764"/>
              </a:lnSpc>
              <a:spcBef>
                <a:spcPts val="0"/>
              </a:spcBef>
              <a:spcAft>
                <a:spcPts val="0"/>
              </a:spcAft>
              <a:buClr>
                <a:srgbClr val="CAD6DE"/>
              </a:buClr>
              <a:buSzPts val="1700"/>
              <a:buFont typeface="Cabin"/>
              <a:buNone/>
            </a:pPr>
            <a:r>
              <a:rPr lang="en-US" sz="1700">
                <a:solidFill>
                  <a:srgbClr val="CAD6DE"/>
                </a:solidFill>
                <a:latin typeface="Cabin"/>
                <a:ea typeface="Cabin"/>
                <a:cs typeface="Cabin"/>
                <a:sym typeface="Cabin"/>
              </a:rPr>
              <a:t>Ensuring data is securely stored and accessible when needed.</a:t>
            </a:r>
            <a:endParaRPr sz="1700">
              <a:solidFill>
                <a:schemeClr val="dk1"/>
              </a:solidFill>
              <a:latin typeface="Calibri"/>
              <a:ea typeface="Calibri"/>
              <a:cs typeface="Calibri"/>
              <a:sym typeface="Calibri"/>
            </a:endParaRPr>
          </a:p>
        </p:txBody>
      </p:sp>
      <p:pic>
        <p:nvPicPr>
          <p:cNvPr descr="preencoded.png" id="95" name="Google Shape;95;p27"/>
          <p:cNvPicPr preferRelativeResize="0"/>
          <p:nvPr/>
        </p:nvPicPr>
        <p:blipFill rotWithShape="1">
          <a:blip r:embed="rId5">
            <a:alphaModFix/>
          </a:blip>
          <a:srcRect b="0" l="0" r="0" t="0"/>
          <a:stretch/>
        </p:blipFill>
        <p:spPr>
          <a:xfrm>
            <a:off x="768906" y="3815001"/>
            <a:ext cx="549235" cy="549235"/>
          </a:xfrm>
          <a:prstGeom prst="rect">
            <a:avLst/>
          </a:prstGeom>
          <a:noFill/>
          <a:ln>
            <a:noFill/>
          </a:ln>
        </p:spPr>
      </p:pic>
      <p:sp>
        <p:nvSpPr>
          <p:cNvPr id="96" name="Google Shape;96;p27"/>
          <p:cNvSpPr/>
          <p:nvPr/>
        </p:nvSpPr>
        <p:spPr>
          <a:xfrm>
            <a:off x="768906" y="4583906"/>
            <a:ext cx="2584728" cy="323017"/>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AD6DE"/>
              </a:buClr>
              <a:buSzPts val="2000"/>
              <a:buFont typeface="Unbounded"/>
              <a:buNone/>
            </a:pPr>
            <a:r>
              <a:rPr lang="en-US" sz="2000">
                <a:solidFill>
                  <a:srgbClr val="CAD6DE"/>
                </a:solidFill>
                <a:latin typeface="Unbounded"/>
                <a:ea typeface="Unbounded"/>
                <a:cs typeface="Unbounded"/>
                <a:sym typeface="Unbounded"/>
              </a:rPr>
              <a:t>Efficiency</a:t>
            </a:r>
            <a:endParaRPr sz="2000">
              <a:solidFill>
                <a:schemeClr val="dk1"/>
              </a:solidFill>
              <a:latin typeface="Calibri"/>
              <a:ea typeface="Calibri"/>
              <a:cs typeface="Calibri"/>
              <a:sym typeface="Calibri"/>
            </a:endParaRPr>
          </a:p>
        </p:txBody>
      </p:sp>
      <p:sp>
        <p:nvSpPr>
          <p:cNvPr id="97" name="Google Shape;97;p27"/>
          <p:cNvSpPr/>
          <p:nvPr/>
        </p:nvSpPr>
        <p:spPr>
          <a:xfrm>
            <a:off x="768906" y="5038725"/>
            <a:ext cx="7606189" cy="351472"/>
          </a:xfrm>
          <a:prstGeom prst="rect">
            <a:avLst/>
          </a:prstGeom>
          <a:noFill/>
          <a:ln>
            <a:noFill/>
          </a:ln>
        </p:spPr>
        <p:txBody>
          <a:bodyPr anchorCtr="0" anchor="t" bIns="0" lIns="0" spcFirstLastPara="1" rIns="0" wrap="square" tIns="0">
            <a:noAutofit/>
          </a:bodyPr>
          <a:lstStyle/>
          <a:p>
            <a:pPr indent="0" lvl="0" marL="0" marR="0" rtl="0" algn="l">
              <a:lnSpc>
                <a:spcPct val="161764"/>
              </a:lnSpc>
              <a:spcBef>
                <a:spcPts val="0"/>
              </a:spcBef>
              <a:spcAft>
                <a:spcPts val="0"/>
              </a:spcAft>
              <a:buClr>
                <a:srgbClr val="CAD6DE"/>
              </a:buClr>
              <a:buSzPts val="1700"/>
              <a:buFont typeface="Cabin"/>
              <a:buNone/>
            </a:pPr>
            <a:r>
              <a:rPr lang="en-US" sz="1700">
                <a:solidFill>
                  <a:srgbClr val="CAD6DE"/>
                </a:solidFill>
                <a:latin typeface="Cabin"/>
                <a:ea typeface="Cabin"/>
                <a:cs typeface="Cabin"/>
                <a:sym typeface="Cabin"/>
              </a:rPr>
              <a:t>Optimizing storage systems for speed, cost, and energy use.</a:t>
            </a:r>
            <a:endParaRPr sz="1700">
              <a:solidFill>
                <a:schemeClr val="dk1"/>
              </a:solidFill>
              <a:latin typeface="Calibri"/>
              <a:ea typeface="Calibri"/>
              <a:cs typeface="Calibri"/>
              <a:sym typeface="Calibri"/>
            </a:endParaRPr>
          </a:p>
        </p:txBody>
      </p:sp>
      <p:pic>
        <p:nvPicPr>
          <p:cNvPr descr="preencoded.png" id="98" name="Google Shape;98;p27"/>
          <p:cNvPicPr preferRelativeResize="0"/>
          <p:nvPr/>
        </p:nvPicPr>
        <p:blipFill rotWithShape="1">
          <a:blip r:embed="rId6">
            <a:alphaModFix/>
          </a:blip>
          <a:srcRect b="0" l="0" r="0" t="0"/>
          <a:stretch/>
        </p:blipFill>
        <p:spPr>
          <a:xfrm>
            <a:off x="768906" y="6049208"/>
            <a:ext cx="549235" cy="549235"/>
          </a:xfrm>
          <a:prstGeom prst="rect">
            <a:avLst/>
          </a:prstGeom>
          <a:noFill/>
          <a:ln>
            <a:noFill/>
          </a:ln>
        </p:spPr>
      </p:pic>
      <p:sp>
        <p:nvSpPr>
          <p:cNvPr id="99" name="Google Shape;99;p27"/>
          <p:cNvSpPr/>
          <p:nvPr/>
        </p:nvSpPr>
        <p:spPr>
          <a:xfrm>
            <a:off x="768906" y="6818114"/>
            <a:ext cx="2584728" cy="323017"/>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AD6DE"/>
              </a:buClr>
              <a:buSzPts val="2000"/>
              <a:buFont typeface="Unbounded"/>
              <a:buNone/>
            </a:pPr>
            <a:r>
              <a:rPr lang="en-US" sz="2000">
                <a:solidFill>
                  <a:srgbClr val="CAD6DE"/>
                </a:solidFill>
                <a:latin typeface="Unbounded"/>
                <a:ea typeface="Unbounded"/>
                <a:cs typeface="Unbounded"/>
                <a:sym typeface="Unbounded"/>
              </a:rPr>
              <a:t>Density</a:t>
            </a:r>
            <a:endParaRPr sz="2000">
              <a:solidFill>
                <a:schemeClr val="dk1"/>
              </a:solidFill>
              <a:latin typeface="Calibri"/>
              <a:ea typeface="Calibri"/>
              <a:cs typeface="Calibri"/>
              <a:sym typeface="Calibri"/>
            </a:endParaRPr>
          </a:p>
        </p:txBody>
      </p:sp>
      <p:sp>
        <p:nvSpPr>
          <p:cNvPr id="100" name="Google Shape;100;p27"/>
          <p:cNvSpPr/>
          <p:nvPr/>
        </p:nvSpPr>
        <p:spPr>
          <a:xfrm>
            <a:off x="768906" y="7272933"/>
            <a:ext cx="7606189" cy="351472"/>
          </a:xfrm>
          <a:prstGeom prst="rect">
            <a:avLst/>
          </a:prstGeom>
          <a:noFill/>
          <a:ln>
            <a:noFill/>
          </a:ln>
        </p:spPr>
        <p:txBody>
          <a:bodyPr anchorCtr="0" anchor="t" bIns="0" lIns="0" spcFirstLastPara="1" rIns="0" wrap="square" tIns="0">
            <a:noAutofit/>
          </a:bodyPr>
          <a:lstStyle/>
          <a:p>
            <a:pPr indent="0" lvl="0" marL="0" marR="0" rtl="0" algn="l">
              <a:lnSpc>
                <a:spcPct val="161764"/>
              </a:lnSpc>
              <a:spcBef>
                <a:spcPts val="0"/>
              </a:spcBef>
              <a:spcAft>
                <a:spcPts val="0"/>
              </a:spcAft>
              <a:buClr>
                <a:srgbClr val="CAD6DE"/>
              </a:buClr>
              <a:buSzPts val="1700"/>
              <a:buFont typeface="Cabin"/>
              <a:buNone/>
            </a:pPr>
            <a:r>
              <a:rPr lang="en-US" sz="1700">
                <a:solidFill>
                  <a:srgbClr val="CAD6DE"/>
                </a:solidFill>
                <a:latin typeface="Cabin"/>
                <a:ea typeface="Cabin"/>
                <a:cs typeface="Cabin"/>
                <a:sym typeface="Cabin"/>
              </a:rPr>
              <a:t>Packing more data into smaller physical spaces.</a:t>
            </a:r>
            <a:endParaRPr sz="17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preencoded.png" id="353" name="Google Shape;353;p45"/>
          <p:cNvPicPr preferRelativeResize="0"/>
          <p:nvPr/>
        </p:nvPicPr>
        <p:blipFill rotWithShape="1">
          <a:blip r:embed="rId3">
            <a:alphaModFix/>
          </a:blip>
          <a:srcRect b="0" l="0" r="0" t="0"/>
          <a:stretch/>
        </p:blipFill>
        <p:spPr>
          <a:xfrm>
            <a:off x="0" y="0"/>
            <a:ext cx="14630400" cy="2959656"/>
          </a:xfrm>
          <a:prstGeom prst="rect">
            <a:avLst/>
          </a:prstGeom>
          <a:noFill/>
          <a:ln>
            <a:noFill/>
          </a:ln>
        </p:spPr>
      </p:pic>
      <p:sp>
        <p:nvSpPr>
          <p:cNvPr id="354" name="Google Shape;354;p45"/>
          <p:cNvSpPr/>
          <p:nvPr/>
        </p:nvSpPr>
        <p:spPr>
          <a:xfrm>
            <a:off x="828675" y="3799165"/>
            <a:ext cx="10397609" cy="696278"/>
          </a:xfrm>
          <a:prstGeom prst="rect">
            <a:avLst/>
          </a:prstGeom>
          <a:noFill/>
          <a:ln>
            <a:noFill/>
          </a:ln>
        </p:spPr>
        <p:txBody>
          <a:bodyPr anchorCtr="0" anchor="t" bIns="0" lIns="0" spcFirstLastPara="1" rIns="0" wrap="square" tIns="0">
            <a:noAutofit/>
          </a:bodyPr>
          <a:lstStyle/>
          <a:p>
            <a:pPr indent="0" lvl="0" marL="0" marR="0" rtl="0" algn="l">
              <a:lnSpc>
                <a:spcPct val="125287"/>
              </a:lnSpc>
              <a:spcBef>
                <a:spcPts val="0"/>
              </a:spcBef>
              <a:spcAft>
                <a:spcPts val="0"/>
              </a:spcAft>
              <a:buClr>
                <a:srgbClr val="FFFFFF"/>
              </a:buClr>
              <a:buSzPts val="4350"/>
              <a:buFont typeface="Unbounded"/>
              <a:buNone/>
            </a:pPr>
            <a:r>
              <a:rPr lang="en-US" sz="4350">
                <a:solidFill>
                  <a:srgbClr val="FFFFFF"/>
                </a:solidFill>
                <a:latin typeface="Unbounded"/>
                <a:ea typeface="Unbounded"/>
                <a:cs typeface="Unbounded"/>
                <a:sym typeface="Unbounded"/>
              </a:rPr>
              <a:t>Remarkable Complexity of DNA</a:t>
            </a:r>
            <a:endParaRPr sz="4350">
              <a:solidFill>
                <a:schemeClr val="dk1"/>
              </a:solidFill>
              <a:latin typeface="Calibri"/>
              <a:ea typeface="Calibri"/>
              <a:cs typeface="Calibri"/>
              <a:sym typeface="Calibri"/>
            </a:endParaRPr>
          </a:p>
        </p:txBody>
      </p:sp>
      <p:sp>
        <p:nvSpPr>
          <p:cNvPr id="355" name="Google Shape;355;p45"/>
          <p:cNvSpPr/>
          <p:nvPr/>
        </p:nvSpPr>
        <p:spPr>
          <a:xfrm>
            <a:off x="828675" y="4850606"/>
            <a:ext cx="12973050" cy="1136571"/>
          </a:xfrm>
          <a:prstGeom prst="rect">
            <a:avLst/>
          </a:prstGeom>
          <a:noFill/>
          <a:ln>
            <a:noFill/>
          </a:ln>
        </p:spPr>
        <p:txBody>
          <a:bodyPr anchorCtr="0" anchor="t" bIns="0" lIns="0" spcFirstLastPara="1" rIns="0" wrap="square" tIns="0">
            <a:noAutofit/>
          </a:bodyPr>
          <a:lstStyle/>
          <a:p>
            <a:pPr indent="0" lvl="0" marL="0" marR="0" rtl="0" algn="l">
              <a:lnSpc>
                <a:spcPct val="159459"/>
              </a:lnSpc>
              <a:spcBef>
                <a:spcPts val="0"/>
              </a:spcBef>
              <a:spcAft>
                <a:spcPts val="0"/>
              </a:spcAft>
              <a:buClr>
                <a:srgbClr val="CAD6DE"/>
              </a:buClr>
              <a:buSzPts val="1850"/>
              <a:buFont typeface="Cabin"/>
              <a:buNone/>
            </a:pPr>
            <a:r>
              <a:rPr lang="en-US" sz="1850">
                <a:solidFill>
                  <a:srgbClr val="CAD6DE"/>
                </a:solidFill>
                <a:latin typeface="Cabin"/>
                <a:ea typeface="Cabin"/>
                <a:cs typeface="Cabin"/>
                <a:sym typeface="Cabin"/>
              </a:rPr>
              <a:t>The storage density of DNA surpasses the most advanced digital storage media by a magnitude of over 170 million, demonstrating the remarkable complexity found in every detail of DNA. This extraordinary level of sophistication points to a design that is both intricate and efficient.</a:t>
            </a:r>
            <a:endParaRPr sz="1850">
              <a:solidFill>
                <a:schemeClr val="dk1"/>
              </a:solidFill>
              <a:latin typeface="Calibri"/>
              <a:ea typeface="Calibri"/>
              <a:cs typeface="Calibri"/>
              <a:sym typeface="Calibri"/>
            </a:endParaRPr>
          </a:p>
        </p:txBody>
      </p:sp>
      <p:sp>
        <p:nvSpPr>
          <p:cNvPr id="356" name="Google Shape;356;p45"/>
          <p:cNvSpPr/>
          <p:nvPr/>
        </p:nvSpPr>
        <p:spPr>
          <a:xfrm>
            <a:off x="828675" y="6253520"/>
            <a:ext cx="12973050" cy="1136571"/>
          </a:xfrm>
          <a:prstGeom prst="rect">
            <a:avLst/>
          </a:prstGeom>
          <a:noFill/>
          <a:ln>
            <a:noFill/>
          </a:ln>
        </p:spPr>
        <p:txBody>
          <a:bodyPr anchorCtr="0" anchor="t" bIns="0" lIns="0" spcFirstLastPara="1" rIns="0" wrap="square" tIns="0">
            <a:noAutofit/>
          </a:bodyPr>
          <a:lstStyle/>
          <a:p>
            <a:pPr indent="0" lvl="0" marL="0" marR="0" rtl="0" algn="l">
              <a:lnSpc>
                <a:spcPct val="159459"/>
              </a:lnSpc>
              <a:spcBef>
                <a:spcPts val="0"/>
              </a:spcBef>
              <a:spcAft>
                <a:spcPts val="0"/>
              </a:spcAft>
              <a:buClr>
                <a:srgbClr val="CAD6DE"/>
              </a:buClr>
              <a:buSzPts val="1850"/>
              <a:buFont typeface="Cabin"/>
              <a:buNone/>
            </a:pPr>
            <a:r>
              <a:rPr lang="en-US" sz="1850">
                <a:solidFill>
                  <a:srgbClr val="CAD6DE"/>
                </a:solidFill>
                <a:latin typeface="Cabin"/>
                <a:ea typeface="Cabin"/>
                <a:cs typeface="Cabin"/>
                <a:sym typeface="Cabin"/>
              </a:rPr>
              <a:t>According to evolutionary scientists, the same DNA data and storage system is present in the early species of all three domains of life on Earth: Bacteria, Archaea, and Eukarya. This shared characteristic suggests that these organisms were either created with DNA or descended from a common ancestor with complex DNA.  The answer leads to the origin of life on our planet.</a:t>
            </a:r>
            <a:endParaRPr sz="185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preencoded.png" id="362" name="Google Shape;362;p46"/>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363" name="Google Shape;363;p46"/>
          <p:cNvSpPr/>
          <p:nvPr/>
        </p:nvSpPr>
        <p:spPr>
          <a:xfrm>
            <a:off x="763150" y="521325"/>
            <a:ext cx="7715100" cy="7041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4400"/>
              <a:buFont typeface="Unbounded"/>
              <a:buNone/>
            </a:pPr>
            <a:r>
              <a:rPr lang="en-US" sz="4400">
                <a:solidFill>
                  <a:srgbClr val="FFFFFF"/>
                </a:solidFill>
                <a:latin typeface="Unbounded"/>
                <a:ea typeface="Unbounded"/>
                <a:cs typeface="Unbounded"/>
                <a:sym typeface="Unbounded"/>
              </a:rPr>
              <a:t>The LUCA Problem</a:t>
            </a:r>
            <a:endParaRPr sz="4400">
              <a:solidFill>
                <a:schemeClr val="dk1"/>
              </a:solidFill>
              <a:latin typeface="Calibri"/>
              <a:ea typeface="Calibri"/>
              <a:cs typeface="Calibri"/>
              <a:sym typeface="Calibri"/>
            </a:endParaRPr>
          </a:p>
        </p:txBody>
      </p:sp>
      <p:sp>
        <p:nvSpPr>
          <p:cNvPr id="364" name="Google Shape;364;p46"/>
          <p:cNvSpPr/>
          <p:nvPr/>
        </p:nvSpPr>
        <p:spPr>
          <a:xfrm>
            <a:off x="837724" y="2653427"/>
            <a:ext cx="7468553" cy="766048"/>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CAD6DE"/>
              </a:buClr>
              <a:buSzPts val="1850"/>
              <a:buFont typeface="Cabin"/>
              <a:buNone/>
            </a:pPr>
            <a:r>
              <a:rPr lang="en-US" sz="1850">
                <a:solidFill>
                  <a:srgbClr val="CAD6DE"/>
                </a:solidFill>
                <a:latin typeface="Cabin"/>
                <a:ea typeface="Cabin"/>
                <a:cs typeface="Cabin"/>
                <a:sym typeface="Cabin"/>
              </a:rPr>
              <a:t>The theory of </a:t>
            </a:r>
            <a:r>
              <a:rPr lang="en-US" sz="1850" u="sng">
                <a:solidFill>
                  <a:schemeClr val="hlink"/>
                </a:solidFill>
                <a:latin typeface="Cabin"/>
                <a:ea typeface="Cabin"/>
                <a:cs typeface="Cabin"/>
                <a:sym typeface="Cabin"/>
                <a:hlinkClick r:id="rId4"/>
              </a:rPr>
              <a:t>LUCA, the Last Universal Common Ancestor</a:t>
            </a:r>
            <a:r>
              <a:rPr lang="en-US" sz="1850">
                <a:solidFill>
                  <a:srgbClr val="CAD6DE"/>
                </a:solidFill>
                <a:latin typeface="Cabin"/>
                <a:ea typeface="Cabin"/>
                <a:cs typeface="Cabin"/>
                <a:sym typeface="Cabin"/>
              </a:rPr>
              <a:t>, was proposed by evolutionists to explain the origins of life on Earth.</a:t>
            </a:r>
            <a:endParaRPr sz="1850">
              <a:solidFill>
                <a:schemeClr val="dk1"/>
              </a:solidFill>
              <a:latin typeface="Calibri"/>
              <a:ea typeface="Calibri"/>
              <a:cs typeface="Calibri"/>
              <a:sym typeface="Calibri"/>
            </a:endParaRPr>
          </a:p>
        </p:txBody>
      </p:sp>
      <p:sp>
        <p:nvSpPr>
          <p:cNvPr id="365" name="Google Shape;365;p46"/>
          <p:cNvSpPr/>
          <p:nvPr/>
        </p:nvSpPr>
        <p:spPr>
          <a:xfrm>
            <a:off x="837724" y="3688675"/>
            <a:ext cx="7468553" cy="1915120"/>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CAD6DE"/>
              </a:buClr>
              <a:buSzPts val="1850"/>
              <a:buFont typeface="Cabin"/>
              <a:buNone/>
            </a:pPr>
            <a:r>
              <a:rPr lang="en-US" sz="1850">
                <a:solidFill>
                  <a:srgbClr val="CAD6DE"/>
                </a:solidFill>
                <a:latin typeface="Cabin"/>
                <a:ea typeface="Cabin"/>
                <a:cs typeface="Cabin"/>
                <a:sym typeface="Cabin"/>
              </a:rPr>
              <a:t>In July of 2024, </a:t>
            </a:r>
            <a:r>
              <a:rPr i="1" lang="en-US" sz="1850">
                <a:solidFill>
                  <a:srgbClr val="CAD6DE"/>
                </a:solidFill>
                <a:latin typeface="Cabin"/>
                <a:ea typeface="Cabin"/>
                <a:cs typeface="Cabin"/>
                <a:sym typeface="Cabin"/>
              </a:rPr>
              <a:t>Science</a:t>
            </a:r>
            <a:r>
              <a:rPr lang="en-US" sz="1850">
                <a:solidFill>
                  <a:srgbClr val="CAD6DE"/>
                </a:solidFill>
                <a:latin typeface="Cabin"/>
                <a:ea typeface="Cabin"/>
                <a:cs typeface="Cabin"/>
                <a:sym typeface="Cabin"/>
              </a:rPr>
              <a:t> magazine confidently reported, “The last ancestor shared by all living organisms was a microbe that lived 4.2 billion years ago, had a fairly large genome encoding some 2600 proteins, enjoyed a diet of hydrogen gas and carbon dioxide, and harbored a rudimentary immune system for fighting off viral invaders.”</a:t>
            </a:r>
            <a:endParaRPr sz="1850">
              <a:solidFill>
                <a:schemeClr val="dk1"/>
              </a:solidFill>
              <a:latin typeface="Calibri"/>
              <a:ea typeface="Calibri"/>
              <a:cs typeface="Calibri"/>
              <a:sym typeface="Calibri"/>
            </a:endParaRPr>
          </a:p>
        </p:txBody>
      </p:sp>
      <p:sp>
        <p:nvSpPr>
          <p:cNvPr id="366" name="Google Shape;366;p46"/>
          <p:cNvSpPr/>
          <p:nvPr/>
        </p:nvSpPr>
        <p:spPr>
          <a:xfrm>
            <a:off x="837724" y="5872996"/>
            <a:ext cx="7468553" cy="766048"/>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CAD6DE"/>
              </a:buClr>
              <a:buSzPts val="1850"/>
              <a:buFont typeface="Cabin"/>
              <a:buNone/>
            </a:pPr>
            <a:r>
              <a:rPr lang="en-US" sz="1850">
                <a:solidFill>
                  <a:srgbClr val="CAD6DE"/>
                </a:solidFill>
                <a:latin typeface="Cabin"/>
                <a:ea typeface="Cabin"/>
                <a:cs typeface="Cabin"/>
                <a:sym typeface="Cabin"/>
              </a:rPr>
              <a:t>That’s quite a statement that details an unknown creature living somewhere on this planet 4.2 billion years ago.</a:t>
            </a:r>
            <a:endParaRPr sz="185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preencoded.png" id="372" name="Google Shape;372;p47"/>
          <p:cNvPicPr preferRelativeResize="0"/>
          <p:nvPr/>
        </p:nvPicPr>
        <p:blipFill rotWithShape="1">
          <a:blip r:embed="rId3">
            <a:alphaModFix/>
          </a:blip>
          <a:srcRect b="0" l="0" r="0" t="0"/>
          <a:stretch/>
        </p:blipFill>
        <p:spPr>
          <a:xfrm>
            <a:off x="0" y="0"/>
            <a:ext cx="14630400" cy="2770584"/>
          </a:xfrm>
          <a:prstGeom prst="rect">
            <a:avLst/>
          </a:prstGeom>
          <a:noFill/>
          <a:ln>
            <a:noFill/>
          </a:ln>
        </p:spPr>
      </p:pic>
      <p:sp>
        <p:nvSpPr>
          <p:cNvPr id="373" name="Google Shape;373;p47"/>
          <p:cNvSpPr/>
          <p:nvPr/>
        </p:nvSpPr>
        <p:spPr>
          <a:xfrm>
            <a:off x="775692" y="3384947"/>
            <a:ext cx="9667994" cy="651867"/>
          </a:xfrm>
          <a:prstGeom prst="rect">
            <a:avLst/>
          </a:prstGeom>
          <a:noFill/>
          <a:ln>
            <a:noFill/>
          </a:ln>
        </p:spPr>
        <p:txBody>
          <a:bodyPr anchorCtr="0" anchor="t" bIns="0" lIns="0" spcFirstLastPara="1" rIns="0" wrap="square" tIns="0">
            <a:noAutofit/>
          </a:bodyPr>
          <a:lstStyle/>
          <a:p>
            <a:pPr indent="0" lvl="0" marL="0" marR="0" rtl="0" algn="l">
              <a:lnSpc>
                <a:spcPct val="124390"/>
              </a:lnSpc>
              <a:spcBef>
                <a:spcPts val="0"/>
              </a:spcBef>
              <a:spcAft>
                <a:spcPts val="0"/>
              </a:spcAft>
              <a:buClr>
                <a:srgbClr val="FFFFFF"/>
              </a:buClr>
              <a:buSzPts val="4100"/>
              <a:buFont typeface="Unbounded"/>
              <a:buNone/>
            </a:pPr>
            <a:r>
              <a:rPr lang="en-US" sz="4100">
                <a:solidFill>
                  <a:srgbClr val="FFFFFF"/>
                </a:solidFill>
                <a:latin typeface="Unbounded"/>
                <a:ea typeface="Unbounded"/>
                <a:cs typeface="Unbounded"/>
                <a:sym typeface="Unbounded"/>
              </a:rPr>
              <a:t>Problem: Age of Earth and DNA</a:t>
            </a:r>
            <a:endParaRPr sz="4100">
              <a:solidFill>
                <a:schemeClr val="dk1"/>
              </a:solidFill>
              <a:latin typeface="Calibri"/>
              <a:ea typeface="Calibri"/>
              <a:cs typeface="Calibri"/>
              <a:sym typeface="Calibri"/>
            </a:endParaRPr>
          </a:p>
        </p:txBody>
      </p:sp>
      <p:sp>
        <p:nvSpPr>
          <p:cNvPr id="374" name="Google Shape;374;p47"/>
          <p:cNvSpPr/>
          <p:nvPr/>
        </p:nvSpPr>
        <p:spPr>
          <a:xfrm>
            <a:off x="775692" y="4479965"/>
            <a:ext cx="6373297" cy="73140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AD6DE"/>
              </a:buClr>
              <a:buSzPts val="5750"/>
              <a:buFont typeface="Unbounded"/>
              <a:buNone/>
            </a:pPr>
            <a:r>
              <a:rPr lang="en-US" sz="5750">
                <a:solidFill>
                  <a:srgbClr val="CAD6DE"/>
                </a:solidFill>
                <a:latin typeface="Unbounded"/>
                <a:ea typeface="Unbounded"/>
                <a:cs typeface="Unbounded"/>
                <a:sym typeface="Unbounded"/>
              </a:rPr>
              <a:t>4.54B</a:t>
            </a:r>
            <a:endParaRPr sz="5750">
              <a:solidFill>
                <a:schemeClr val="dk1"/>
              </a:solidFill>
              <a:latin typeface="Calibri"/>
              <a:ea typeface="Calibri"/>
              <a:cs typeface="Calibri"/>
              <a:sym typeface="Calibri"/>
            </a:endParaRPr>
          </a:p>
        </p:txBody>
      </p:sp>
      <p:sp>
        <p:nvSpPr>
          <p:cNvPr id="375" name="Google Shape;375;p47"/>
          <p:cNvSpPr/>
          <p:nvPr/>
        </p:nvSpPr>
        <p:spPr>
          <a:xfrm>
            <a:off x="2658547" y="5488305"/>
            <a:ext cx="2607588" cy="325874"/>
          </a:xfrm>
          <a:prstGeom prst="rect">
            <a:avLst/>
          </a:prstGeom>
          <a:noFill/>
          <a:ln>
            <a:noFill/>
          </a:ln>
        </p:spPr>
        <p:txBody>
          <a:bodyPr anchorCtr="0" anchor="t" bIns="0" lIns="0" spcFirstLastPara="1" rIns="0" wrap="square" tIns="0">
            <a:noAutofit/>
          </a:bodyPr>
          <a:lstStyle/>
          <a:p>
            <a:pPr indent="0" lvl="0" marL="0" marR="0" rtl="0" algn="ctr">
              <a:lnSpc>
                <a:spcPct val="124390"/>
              </a:lnSpc>
              <a:spcBef>
                <a:spcPts val="0"/>
              </a:spcBef>
              <a:spcAft>
                <a:spcPts val="0"/>
              </a:spcAft>
              <a:buClr>
                <a:srgbClr val="CAD6DE"/>
              </a:buClr>
              <a:buSzPts val="2050"/>
              <a:buFont typeface="Unbounded"/>
              <a:buNone/>
            </a:pPr>
            <a:r>
              <a:rPr lang="en-US" sz="2050">
                <a:solidFill>
                  <a:srgbClr val="CAD6DE"/>
                </a:solidFill>
                <a:latin typeface="Unbounded"/>
                <a:ea typeface="Unbounded"/>
                <a:cs typeface="Unbounded"/>
                <a:sym typeface="Unbounded"/>
              </a:rPr>
              <a:t>Billion Years</a:t>
            </a:r>
            <a:endParaRPr sz="2050">
              <a:solidFill>
                <a:schemeClr val="dk1"/>
              </a:solidFill>
              <a:latin typeface="Calibri"/>
              <a:ea typeface="Calibri"/>
              <a:cs typeface="Calibri"/>
              <a:sym typeface="Calibri"/>
            </a:endParaRPr>
          </a:p>
        </p:txBody>
      </p:sp>
      <p:sp>
        <p:nvSpPr>
          <p:cNvPr id="376" name="Google Shape;376;p47"/>
          <p:cNvSpPr/>
          <p:nvPr/>
        </p:nvSpPr>
        <p:spPr>
          <a:xfrm>
            <a:off x="775692" y="5947053"/>
            <a:ext cx="6373297" cy="354687"/>
          </a:xfrm>
          <a:prstGeom prst="rect">
            <a:avLst/>
          </a:prstGeom>
          <a:noFill/>
          <a:ln>
            <a:noFill/>
          </a:ln>
        </p:spPr>
        <p:txBody>
          <a:bodyPr anchorCtr="0" anchor="t" bIns="0" lIns="0" spcFirstLastPara="1" rIns="0" wrap="square" tIns="0">
            <a:noAutofit/>
          </a:bodyPr>
          <a:lstStyle/>
          <a:p>
            <a:pPr indent="0" lvl="0" marL="0" marR="0" rtl="0" algn="ctr">
              <a:lnSpc>
                <a:spcPct val="161764"/>
              </a:lnSpc>
              <a:spcBef>
                <a:spcPts val="0"/>
              </a:spcBef>
              <a:spcAft>
                <a:spcPts val="0"/>
              </a:spcAft>
              <a:buClr>
                <a:srgbClr val="CAD6DE"/>
              </a:buClr>
              <a:buSzPts val="1700"/>
              <a:buFont typeface="Cabin"/>
              <a:buNone/>
            </a:pPr>
            <a:r>
              <a:rPr lang="en-US" sz="1700">
                <a:solidFill>
                  <a:srgbClr val="CAD6DE"/>
                </a:solidFill>
                <a:latin typeface="Cabin"/>
                <a:ea typeface="Cabin"/>
                <a:cs typeface="Cabin"/>
                <a:sym typeface="Cabin"/>
              </a:rPr>
              <a:t>Estimated age of the Earth based on radiometric dating</a:t>
            </a:r>
            <a:endParaRPr sz="1700">
              <a:solidFill>
                <a:schemeClr val="dk1"/>
              </a:solidFill>
              <a:latin typeface="Calibri"/>
              <a:ea typeface="Calibri"/>
              <a:cs typeface="Calibri"/>
              <a:sym typeface="Calibri"/>
            </a:endParaRPr>
          </a:p>
        </p:txBody>
      </p:sp>
      <p:sp>
        <p:nvSpPr>
          <p:cNvPr id="377" name="Google Shape;377;p47"/>
          <p:cNvSpPr/>
          <p:nvPr/>
        </p:nvSpPr>
        <p:spPr>
          <a:xfrm>
            <a:off x="7481411" y="4479965"/>
            <a:ext cx="6373297" cy="73140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AD6DE"/>
              </a:buClr>
              <a:buSzPts val="5750"/>
              <a:buFont typeface="Unbounded"/>
              <a:buNone/>
            </a:pPr>
            <a:r>
              <a:rPr lang="en-US" sz="5750">
                <a:solidFill>
                  <a:srgbClr val="CAD6DE"/>
                </a:solidFill>
                <a:latin typeface="Unbounded"/>
                <a:ea typeface="Unbounded"/>
                <a:cs typeface="Unbounded"/>
                <a:sym typeface="Unbounded"/>
              </a:rPr>
              <a:t>4.2B</a:t>
            </a:r>
            <a:endParaRPr sz="5750">
              <a:solidFill>
                <a:schemeClr val="dk1"/>
              </a:solidFill>
              <a:latin typeface="Calibri"/>
              <a:ea typeface="Calibri"/>
              <a:cs typeface="Calibri"/>
              <a:sym typeface="Calibri"/>
            </a:endParaRPr>
          </a:p>
        </p:txBody>
      </p:sp>
      <p:sp>
        <p:nvSpPr>
          <p:cNvPr id="378" name="Google Shape;378;p47"/>
          <p:cNvSpPr/>
          <p:nvPr/>
        </p:nvSpPr>
        <p:spPr>
          <a:xfrm>
            <a:off x="9364266" y="5488305"/>
            <a:ext cx="2607588" cy="325874"/>
          </a:xfrm>
          <a:prstGeom prst="rect">
            <a:avLst/>
          </a:prstGeom>
          <a:noFill/>
          <a:ln>
            <a:noFill/>
          </a:ln>
        </p:spPr>
        <p:txBody>
          <a:bodyPr anchorCtr="0" anchor="t" bIns="0" lIns="0" spcFirstLastPara="1" rIns="0" wrap="square" tIns="0">
            <a:noAutofit/>
          </a:bodyPr>
          <a:lstStyle/>
          <a:p>
            <a:pPr indent="0" lvl="0" marL="0" marR="0" rtl="0" algn="ctr">
              <a:lnSpc>
                <a:spcPct val="124390"/>
              </a:lnSpc>
              <a:spcBef>
                <a:spcPts val="0"/>
              </a:spcBef>
              <a:spcAft>
                <a:spcPts val="0"/>
              </a:spcAft>
              <a:buClr>
                <a:srgbClr val="CAD6DE"/>
              </a:buClr>
              <a:buSzPts val="2050"/>
              <a:buFont typeface="Unbounded"/>
              <a:buNone/>
            </a:pPr>
            <a:r>
              <a:rPr lang="en-US" sz="2050">
                <a:solidFill>
                  <a:srgbClr val="CAD6DE"/>
                </a:solidFill>
                <a:latin typeface="Unbounded"/>
                <a:ea typeface="Unbounded"/>
                <a:cs typeface="Unbounded"/>
                <a:sym typeface="Unbounded"/>
              </a:rPr>
              <a:t>Billion Years</a:t>
            </a:r>
            <a:endParaRPr sz="2050">
              <a:solidFill>
                <a:schemeClr val="dk1"/>
              </a:solidFill>
              <a:latin typeface="Calibri"/>
              <a:ea typeface="Calibri"/>
              <a:cs typeface="Calibri"/>
              <a:sym typeface="Calibri"/>
            </a:endParaRPr>
          </a:p>
        </p:txBody>
      </p:sp>
      <p:sp>
        <p:nvSpPr>
          <p:cNvPr id="379" name="Google Shape;379;p47"/>
          <p:cNvSpPr/>
          <p:nvPr/>
        </p:nvSpPr>
        <p:spPr>
          <a:xfrm>
            <a:off x="7481411" y="5947053"/>
            <a:ext cx="6373297" cy="354687"/>
          </a:xfrm>
          <a:prstGeom prst="rect">
            <a:avLst/>
          </a:prstGeom>
          <a:noFill/>
          <a:ln>
            <a:noFill/>
          </a:ln>
        </p:spPr>
        <p:txBody>
          <a:bodyPr anchorCtr="0" anchor="t" bIns="0" lIns="0" spcFirstLastPara="1" rIns="0" wrap="square" tIns="0">
            <a:noAutofit/>
          </a:bodyPr>
          <a:lstStyle/>
          <a:p>
            <a:pPr indent="0" lvl="0" marL="0" marR="0" rtl="0" algn="ctr">
              <a:lnSpc>
                <a:spcPct val="161764"/>
              </a:lnSpc>
              <a:spcBef>
                <a:spcPts val="0"/>
              </a:spcBef>
              <a:spcAft>
                <a:spcPts val="0"/>
              </a:spcAft>
              <a:buClr>
                <a:srgbClr val="CAD6DE"/>
              </a:buClr>
              <a:buSzPts val="1700"/>
              <a:buFont typeface="Cabin"/>
              <a:buNone/>
            </a:pPr>
            <a:r>
              <a:rPr lang="en-US" sz="1700">
                <a:solidFill>
                  <a:srgbClr val="CAD6DE"/>
                </a:solidFill>
                <a:latin typeface="Cabin"/>
                <a:ea typeface="Cabin"/>
                <a:cs typeface="Cabin"/>
                <a:sym typeface="Cabin"/>
              </a:rPr>
              <a:t>Timeframe evolutionists claim DNA emerged in simple creatures</a:t>
            </a:r>
            <a:endParaRPr sz="1700">
              <a:solidFill>
                <a:schemeClr val="dk1"/>
              </a:solidFill>
              <a:latin typeface="Calibri"/>
              <a:ea typeface="Calibri"/>
              <a:cs typeface="Calibri"/>
              <a:sym typeface="Calibri"/>
            </a:endParaRPr>
          </a:p>
        </p:txBody>
      </p:sp>
      <p:sp>
        <p:nvSpPr>
          <p:cNvPr id="380" name="Google Shape;380;p47"/>
          <p:cNvSpPr/>
          <p:nvPr/>
        </p:nvSpPr>
        <p:spPr>
          <a:xfrm>
            <a:off x="775692" y="6551057"/>
            <a:ext cx="13079016" cy="1064062"/>
          </a:xfrm>
          <a:prstGeom prst="rect">
            <a:avLst/>
          </a:prstGeom>
          <a:noFill/>
          <a:ln>
            <a:noFill/>
          </a:ln>
        </p:spPr>
        <p:txBody>
          <a:bodyPr anchorCtr="0" anchor="t" bIns="0" lIns="0" spcFirstLastPara="1" rIns="0" wrap="square" tIns="0">
            <a:noAutofit/>
          </a:bodyPr>
          <a:lstStyle/>
          <a:p>
            <a:pPr indent="0" lvl="0" marL="0" marR="0" rtl="0" algn="l">
              <a:lnSpc>
                <a:spcPct val="161764"/>
              </a:lnSpc>
              <a:spcBef>
                <a:spcPts val="0"/>
              </a:spcBef>
              <a:spcAft>
                <a:spcPts val="0"/>
              </a:spcAft>
              <a:buClr>
                <a:srgbClr val="CAD6DE"/>
              </a:buClr>
              <a:buSzPts val="1700"/>
              <a:buFont typeface="Cabin"/>
              <a:buNone/>
            </a:pPr>
            <a:r>
              <a:rPr lang="en-US" sz="1700">
                <a:solidFill>
                  <a:srgbClr val="CAD6DE"/>
                </a:solidFill>
                <a:latin typeface="Cabin"/>
                <a:ea typeface="Cabin"/>
                <a:cs typeface="Cabin"/>
                <a:sym typeface="Cabin"/>
              </a:rPr>
              <a:t>The estimated age of the Earth is 4.54 billion years, while evolutionists claim that the incredible design of  DNA  emerged in simple creatures 4.2 billion years ago. This discrepancy raises questions about the validity of the evolutionary timeline for the origin of DNA's intelligent storage system and the complex instructions for creating and maintaining life.</a:t>
            </a:r>
            <a:endParaRPr sz="17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descr="preencoded.png" id="386" name="Google Shape;386;p48"/>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387" name="Google Shape;387;p48"/>
          <p:cNvSpPr/>
          <p:nvPr/>
        </p:nvSpPr>
        <p:spPr>
          <a:xfrm>
            <a:off x="837724" y="1342073"/>
            <a:ext cx="5632490" cy="704017"/>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4400"/>
              <a:buFont typeface="Unbounded"/>
              <a:buNone/>
            </a:pPr>
            <a:r>
              <a:rPr lang="en-US" sz="4400">
                <a:solidFill>
                  <a:srgbClr val="FFFFFF"/>
                </a:solidFill>
                <a:latin typeface="Unbounded"/>
                <a:ea typeface="Unbounded"/>
                <a:cs typeface="Unbounded"/>
                <a:sym typeface="Unbounded"/>
              </a:rPr>
              <a:t>Faith in Design</a:t>
            </a:r>
            <a:endParaRPr sz="4400">
              <a:solidFill>
                <a:schemeClr val="dk1"/>
              </a:solidFill>
              <a:latin typeface="Calibri"/>
              <a:ea typeface="Calibri"/>
              <a:cs typeface="Calibri"/>
              <a:sym typeface="Calibri"/>
            </a:endParaRPr>
          </a:p>
        </p:txBody>
      </p:sp>
      <p:sp>
        <p:nvSpPr>
          <p:cNvPr id="388" name="Google Shape;388;p48"/>
          <p:cNvSpPr/>
          <p:nvPr/>
        </p:nvSpPr>
        <p:spPr>
          <a:xfrm>
            <a:off x="837724" y="2405063"/>
            <a:ext cx="7468553" cy="2298144"/>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CAD6DE"/>
              </a:buClr>
              <a:buSzPts val="1850"/>
              <a:buFont typeface="Cabin"/>
              <a:buNone/>
            </a:pPr>
            <a:r>
              <a:rPr lang="en-US" sz="1850">
                <a:solidFill>
                  <a:srgbClr val="CAD6DE"/>
                </a:solidFill>
                <a:latin typeface="Cabin"/>
                <a:ea typeface="Cabin"/>
                <a:cs typeface="Cabin"/>
                <a:sym typeface="Cabin"/>
              </a:rPr>
              <a:t>The remarkable complexity and sophistication of DNA's data storage system challenges the notion that it could have arisen through the blind, unguided forces of natural selection. </a:t>
            </a:r>
            <a:r>
              <a:rPr b="1" lang="en-US" sz="1850">
                <a:solidFill>
                  <a:srgbClr val="CAD6DE"/>
                </a:solidFill>
                <a:latin typeface="Cabin"/>
                <a:ea typeface="Cabin"/>
                <a:cs typeface="Cabin"/>
                <a:sym typeface="Cabin"/>
              </a:rPr>
              <a:t>As the Psalmist declared, we are "fearfully and wonderfully made" (Psalm 139:14)</a:t>
            </a:r>
            <a:r>
              <a:rPr lang="en-US" sz="1850">
                <a:solidFill>
                  <a:srgbClr val="CAD6DE"/>
                </a:solidFill>
                <a:latin typeface="Cabin"/>
                <a:ea typeface="Cabin"/>
                <a:cs typeface="Cabin"/>
                <a:sym typeface="Cabin"/>
              </a:rPr>
              <a:t> - a testament to the genius of the divine Designer who knit together the intricate biomolecule that forms the foundation of all life.</a:t>
            </a:r>
            <a:endParaRPr sz="1850">
              <a:solidFill>
                <a:schemeClr val="dk1"/>
              </a:solidFill>
              <a:latin typeface="Calibri"/>
              <a:ea typeface="Calibri"/>
              <a:cs typeface="Calibri"/>
              <a:sym typeface="Calibri"/>
            </a:endParaRPr>
          </a:p>
        </p:txBody>
      </p:sp>
      <p:sp>
        <p:nvSpPr>
          <p:cNvPr id="389" name="Google Shape;389;p48"/>
          <p:cNvSpPr/>
          <p:nvPr/>
        </p:nvSpPr>
        <p:spPr>
          <a:xfrm>
            <a:off x="837724" y="4972407"/>
            <a:ext cx="7468553" cy="1915120"/>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CAD6DE"/>
              </a:buClr>
              <a:buSzPts val="1850"/>
              <a:buFont typeface="Cabin"/>
              <a:buNone/>
            </a:pPr>
            <a:r>
              <a:rPr lang="en-US" sz="1850">
                <a:solidFill>
                  <a:srgbClr val="CAD6DE"/>
                </a:solidFill>
                <a:latin typeface="Cabin"/>
                <a:ea typeface="Cabin"/>
                <a:cs typeface="Cabin"/>
                <a:sym typeface="Cabin"/>
              </a:rPr>
              <a:t>The evidence of intelligent design in DNA, coupled with the discrepancy between the Earth's age and the timeline for DNA's emergence, raises serious questions about evolutionary explanations. </a:t>
            </a:r>
            <a:r>
              <a:rPr i="1" lang="en-US" sz="1850">
                <a:solidFill>
                  <a:srgbClr val="CAD6DE"/>
                </a:solidFill>
                <a:latin typeface="Cabin"/>
                <a:ea typeface="Cabin"/>
                <a:cs typeface="Cabin"/>
                <a:sym typeface="Cabin"/>
              </a:rPr>
              <a:t>It is far more reasonable to trust in the wisdom of the Creator who "formed our inmost being"</a:t>
            </a:r>
            <a:r>
              <a:rPr lang="en-US" sz="1850">
                <a:solidFill>
                  <a:srgbClr val="CAD6DE"/>
                </a:solidFill>
                <a:latin typeface="Cabin"/>
                <a:ea typeface="Cabin"/>
                <a:cs typeface="Cabin"/>
                <a:sym typeface="Cabin"/>
              </a:rPr>
              <a:t> than to have faith in an unguided, random process.</a:t>
            </a:r>
            <a:endParaRPr sz="185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8"/>
          <p:cNvSpPr/>
          <p:nvPr/>
        </p:nvSpPr>
        <p:spPr>
          <a:xfrm>
            <a:off x="495048" y="388975"/>
            <a:ext cx="6155700" cy="4161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2600"/>
              <a:buFont typeface="Unbounded"/>
              <a:buNone/>
            </a:pPr>
            <a:r>
              <a:rPr lang="en-US" sz="2600">
                <a:solidFill>
                  <a:srgbClr val="FFFFFF"/>
                </a:solidFill>
                <a:latin typeface="Unbounded"/>
                <a:ea typeface="Unbounded"/>
                <a:cs typeface="Unbounded"/>
                <a:sym typeface="Unbounded"/>
              </a:rPr>
              <a:t>Storage Capacity Evolution</a:t>
            </a:r>
            <a:endParaRPr sz="2600">
              <a:solidFill>
                <a:schemeClr val="dk1"/>
              </a:solidFill>
              <a:latin typeface="Calibri"/>
              <a:ea typeface="Calibri"/>
              <a:cs typeface="Calibri"/>
              <a:sym typeface="Calibri"/>
            </a:endParaRPr>
          </a:p>
        </p:txBody>
      </p:sp>
      <p:sp>
        <p:nvSpPr>
          <p:cNvPr id="107" name="Google Shape;107;p28"/>
          <p:cNvSpPr/>
          <p:nvPr/>
        </p:nvSpPr>
        <p:spPr>
          <a:xfrm>
            <a:off x="495062" y="1158716"/>
            <a:ext cx="1664375" cy="208002"/>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FFFFFF"/>
              </a:buClr>
              <a:buSzPts val="1300"/>
              <a:buFont typeface="Unbounded"/>
              <a:buNone/>
            </a:pPr>
            <a:r>
              <a:rPr lang="en-US" sz="1300">
                <a:solidFill>
                  <a:srgbClr val="FFFFFF"/>
                </a:solidFill>
                <a:latin typeface="Unbounded"/>
                <a:ea typeface="Unbounded"/>
                <a:cs typeface="Unbounded"/>
                <a:sym typeface="Unbounded"/>
              </a:rPr>
              <a:t>70 years ago</a:t>
            </a:r>
            <a:endParaRPr sz="1300">
              <a:solidFill>
                <a:schemeClr val="dk1"/>
              </a:solidFill>
              <a:latin typeface="Calibri"/>
              <a:ea typeface="Calibri"/>
              <a:cs typeface="Calibri"/>
              <a:sym typeface="Calibri"/>
            </a:endParaRPr>
          </a:p>
        </p:txBody>
      </p:sp>
      <p:sp>
        <p:nvSpPr>
          <p:cNvPr id="108" name="Google Shape;108;p28"/>
          <p:cNvSpPr/>
          <p:nvPr/>
        </p:nvSpPr>
        <p:spPr>
          <a:xfrm>
            <a:off x="495062" y="1508165"/>
            <a:ext cx="6647617" cy="904875"/>
          </a:xfrm>
          <a:prstGeom prst="rect">
            <a:avLst/>
          </a:prstGeom>
          <a:noFill/>
          <a:ln>
            <a:noFill/>
          </a:ln>
        </p:spPr>
        <p:txBody>
          <a:bodyPr anchorCtr="0" anchor="t" bIns="0" lIns="0" spcFirstLastPara="1" rIns="0" wrap="square" tIns="0">
            <a:noAutofit/>
          </a:bodyPr>
          <a:lstStyle/>
          <a:p>
            <a:pPr indent="0" lvl="0" marL="0" marR="0" rtl="0" algn="l">
              <a:lnSpc>
                <a:spcPct val="159090"/>
              </a:lnSpc>
              <a:spcBef>
                <a:spcPts val="0"/>
              </a:spcBef>
              <a:spcAft>
                <a:spcPts val="0"/>
              </a:spcAft>
              <a:buClr>
                <a:srgbClr val="CAD6DE"/>
              </a:buClr>
              <a:buSzPts val="1100"/>
              <a:buFont typeface="Cabin"/>
              <a:buNone/>
            </a:pPr>
            <a:r>
              <a:rPr lang="en-US">
                <a:solidFill>
                  <a:srgbClr val="CAD6DE"/>
                </a:solidFill>
                <a:latin typeface="Cabin"/>
                <a:ea typeface="Cabin"/>
                <a:cs typeface="Cabin"/>
                <a:sym typeface="Cabin"/>
              </a:rPr>
              <a:t>The </a:t>
            </a:r>
            <a:r>
              <a:rPr b="1" lang="en-US">
                <a:solidFill>
                  <a:srgbClr val="CAD6DE"/>
                </a:solidFill>
                <a:latin typeface="Cabin"/>
                <a:ea typeface="Cabin"/>
                <a:cs typeface="Cabin"/>
                <a:sym typeface="Cabin"/>
              </a:rPr>
              <a:t>IBM 305 RAMAC</a:t>
            </a:r>
            <a:r>
              <a:rPr lang="en-US">
                <a:solidFill>
                  <a:srgbClr val="CAD6DE"/>
                </a:solidFill>
                <a:latin typeface="Cabin"/>
                <a:ea typeface="Cabin"/>
                <a:cs typeface="Cabin"/>
                <a:sym typeface="Cabin"/>
              </a:rPr>
              <a:t>, a revolutionary device for its time, had a storage capacity of only </a:t>
            </a:r>
            <a:r>
              <a:rPr b="1" lang="en-US">
                <a:solidFill>
                  <a:srgbClr val="CAD6DE"/>
                </a:solidFill>
                <a:latin typeface="Cabin"/>
                <a:ea typeface="Cabin"/>
                <a:cs typeface="Cabin"/>
                <a:sym typeface="Cabin"/>
              </a:rPr>
              <a:t>5 megabytes</a:t>
            </a:r>
            <a:r>
              <a:rPr lang="en-US">
                <a:solidFill>
                  <a:srgbClr val="CAD6DE"/>
                </a:solidFill>
                <a:latin typeface="Cabin"/>
                <a:ea typeface="Cabin"/>
                <a:cs typeface="Cabin"/>
                <a:sym typeface="Cabin"/>
              </a:rPr>
              <a:t>. It was a behemoth, requiring approximately </a:t>
            </a:r>
            <a:r>
              <a:rPr b="1" lang="en-US">
                <a:solidFill>
                  <a:srgbClr val="CAD6DE"/>
                </a:solidFill>
                <a:latin typeface="Cabin"/>
                <a:ea typeface="Cabin"/>
                <a:cs typeface="Cabin"/>
                <a:sym typeface="Cabin"/>
              </a:rPr>
              <a:t>350 square feet</a:t>
            </a:r>
            <a:r>
              <a:rPr lang="en-US">
                <a:solidFill>
                  <a:srgbClr val="CAD6DE"/>
                </a:solidFill>
                <a:latin typeface="Cabin"/>
                <a:ea typeface="Cabin"/>
                <a:cs typeface="Cabin"/>
                <a:sym typeface="Cabin"/>
              </a:rPr>
              <a:t> of space.</a:t>
            </a:r>
            <a:br>
              <a:rPr lang="en-US" sz="1100">
                <a:solidFill>
                  <a:srgbClr val="CAD6DE"/>
                </a:solidFill>
                <a:latin typeface="Cabin"/>
                <a:ea typeface="Cabin"/>
                <a:cs typeface="Cabin"/>
                <a:sym typeface="Cabin"/>
              </a:rPr>
            </a:br>
            <a:br>
              <a:rPr lang="en-US" sz="1100">
                <a:solidFill>
                  <a:srgbClr val="CAD6DE"/>
                </a:solidFill>
                <a:latin typeface="Cabin"/>
                <a:ea typeface="Cabin"/>
                <a:cs typeface="Cabin"/>
                <a:sym typeface="Cabin"/>
              </a:rPr>
            </a:br>
            <a:endParaRPr sz="1100">
              <a:solidFill>
                <a:schemeClr val="dk1"/>
              </a:solidFill>
              <a:latin typeface="Calibri"/>
              <a:ea typeface="Calibri"/>
              <a:cs typeface="Calibri"/>
              <a:sym typeface="Calibri"/>
            </a:endParaRPr>
          </a:p>
        </p:txBody>
      </p:sp>
      <p:pic>
        <p:nvPicPr>
          <p:cNvPr descr="preencoded.png" id="109" name="Google Shape;109;p28"/>
          <p:cNvPicPr preferRelativeResize="0"/>
          <p:nvPr/>
        </p:nvPicPr>
        <p:blipFill rotWithShape="1">
          <a:blip r:embed="rId3">
            <a:alphaModFix/>
          </a:blip>
          <a:srcRect b="0" l="0" r="0" t="0"/>
          <a:stretch/>
        </p:blipFill>
        <p:spPr>
          <a:xfrm>
            <a:off x="495062" y="2572107"/>
            <a:ext cx="6646188" cy="4875490"/>
          </a:xfrm>
          <a:prstGeom prst="rect">
            <a:avLst/>
          </a:prstGeom>
          <a:noFill/>
          <a:ln>
            <a:noFill/>
          </a:ln>
        </p:spPr>
      </p:pic>
      <p:sp>
        <p:nvSpPr>
          <p:cNvPr id="110" name="Google Shape;110;p28"/>
          <p:cNvSpPr/>
          <p:nvPr/>
        </p:nvSpPr>
        <p:spPr>
          <a:xfrm>
            <a:off x="7495342" y="1158716"/>
            <a:ext cx="1664375" cy="208002"/>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FFFFFF"/>
              </a:buClr>
              <a:buSzPts val="1300"/>
              <a:buFont typeface="Unbounded"/>
              <a:buNone/>
            </a:pPr>
            <a:r>
              <a:rPr lang="en-US" sz="1300">
                <a:solidFill>
                  <a:srgbClr val="FFFFFF"/>
                </a:solidFill>
                <a:latin typeface="Unbounded"/>
                <a:ea typeface="Unbounded"/>
                <a:cs typeface="Unbounded"/>
                <a:sym typeface="Unbounded"/>
              </a:rPr>
              <a:t>Today</a:t>
            </a:r>
            <a:endParaRPr sz="1300">
              <a:solidFill>
                <a:schemeClr val="dk1"/>
              </a:solidFill>
              <a:latin typeface="Calibri"/>
              <a:ea typeface="Calibri"/>
              <a:cs typeface="Calibri"/>
              <a:sym typeface="Calibri"/>
            </a:endParaRPr>
          </a:p>
        </p:txBody>
      </p:sp>
      <p:sp>
        <p:nvSpPr>
          <p:cNvPr id="111" name="Google Shape;111;p28"/>
          <p:cNvSpPr/>
          <p:nvPr/>
        </p:nvSpPr>
        <p:spPr>
          <a:xfrm>
            <a:off x="7495350" y="1508180"/>
            <a:ext cx="6647700" cy="675900"/>
          </a:xfrm>
          <a:prstGeom prst="rect">
            <a:avLst/>
          </a:prstGeom>
          <a:noFill/>
          <a:ln>
            <a:noFill/>
          </a:ln>
        </p:spPr>
        <p:txBody>
          <a:bodyPr anchorCtr="0" anchor="t" bIns="0" lIns="0" spcFirstLastPara="1" rIns="0" wrap="square" tIns="0">
            <a:noAutofit/>
          </a:bodyPr>
          <a:lstStyle/>
          <a:p>
            <a:pPr indent="0" lvl="0" marL="0" marR="0" rtl="0" algn="l">
              <a:lnSpc>
                <a:spcPct val="159090"/>
              </a:lnSpc>
              <a:spcBef>
                <a:spcPts val="0"/>
              </a:spcBef>
              <a:spcAft>
                <a:spcPts val="0"/>
              </a:spcAft>
              <a:buClr>
                <a:srgbClr val="CAD6DE"/>
              </a:buClr>
              <a:buSzPts val="1100"/>
              <a:buFont typeface="Cabin"/>
              <a:buNone/>
            </a:pPr>
            <a:r>
              <a:rPr lang="en-US" sz="1300">
                <a:solidFill>
                  <a:srgbClr val="CAD6DE"/>
                </a:solidFill>
                <a:latin typeface="Cabin"/>
                <a:ea typeface="Cabin"/>
                <a:cs typeface="Cabin"/>
                <a:sym typeface="Cabin"/>
              </a:rPr>
              <a:t>In contrast, a terabyte of data can be stored in a device smaller than a fingernail. This incredible shrinking of storage technology is a testament to the relentless progress in the field.</a:t>
            </a:r>
            <a:endParaRPr sz="1300">
              <a:solidFill>
                <a:schemeClr val="dk1"/>
              </a:solidFill>
              <a:latin typeface="Calibri"/>
              <a:ea typeface="Calibri"/>
              <a:cs typeface="Calibri"/>
              <a:sym typeface="Calibri"/>
            </a:endParaRPr>
          </a:p>
        </p:txBody>
      </p:sp>
      <p:pic>
        <p:nvPicPr>
          <p:cNvPr descr="preencoded.png" id="112" name="Google Shape;112;p28"/>
          <p:cNvPicPr preferRelativeResize="0"/>
          <p:nvPr/>
        </p:nvPicPr>
        <p:blipFill rotWithShape="1">
          <a:blip r:embed="rId4">
            <a:alphaModFix/>
          </a:blip>
          <a:srcRect b="0" l="0" r="0" t="0"/>
          <a:stretch/>
        </p:blipFill>
        <p:spPr>
          <a:xfrm>
            <a:off x="8005024" y="2334214"/>
            <a:ext cx="5783725" cy="5783725"/>
          </a:xfrm>
          <a:prstGeom prst="rect">
            <a:avLst/>
          </a:prstGeom>
          <a:noFill/>
          <a:ln>
            <a:noFill/>
          </a:ln>
        </p:spPr>
      </p:pic>
      <p:sp>
        <p:nvSpPr>
          <p:cNvPr id="113" name="Google Shape;113;p28"/>
          <p:cNvSpPr/>
          <p:nvPr/>
        </p:nvSpPr>
        <p:spPr>
          <a:xfrm>
            <a:off x="495062" y="9085421"/>
            <a:ext cx="6749415" cy="801886"/>
          </a:xfrm>
          <a:prstGeom prst="roundRect">
            <a:avLst>
              <a:gd fmla="val 2646" name="adj"/>
            </a:avLst>
          </a:prstGeom>
          <a:solidFill>
            <a:srgbClr val="30475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28"/>
          <p:cNvSpPr/>
          <p:nvPr/>
        </p:nvSpPr>
        <p:spPr>
          <a:xfrm>
            <a:off x="636508" y="9226868"/>
            <a:ext cx="1664375" cy="208002"/>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CAD6DE"/>
              </a:buClr>
              <a:buSzPts val="1300"/>
              <a:buFont typeface="Unbounded"/>
              <a:buNone/>
            </a:pPr>
            <a:r>
              <a:rPr lang="en-US" sz="1300">
                <a:solidFill>
                  <a:srgbClr val="CAD6DE"/>
                </a:solidFill>
                <a:latin typeface="Unbounded"/>
                <a:ea typeface="Unbounded"/>
                <a:cs typeface="Unbounded"/>
                <a:sym typeface="Unbounded"/>
              </a:rPr>
              <a:t>65 years ago</a:t>
            </a:r>
            <a:endParaRPr sz="1300">
              <a:solidFill>
                <a:schemeClr val="dk1"/>
              </a:solidFill>
              <a:latin typeface="Calibri"/>
              <a:ea typeface="Calibri"/>
              <a:cs typeface="Calibri"/>
              <a:sym typeface="Calibri"/>
            </a:endParaRPr>
          </a:p>
        </p:txBody>
      </p:sp>
      <p:sp>
        <p:nvSpPr>
          <p:cNvPr id="115" name="Google Shape;115;p28"/>
          <p:cNvSpPr/>
          <p:nvPr/>
        </p:nvSpPr>
        <p:spPr>
          <a:xfrm>
            <a:off x="636508" y="9519642"/>
            <a:ext cx="6466523" cy="226219"/>
          </a:xfrm>
          <a:prstGeom prst="rect">
            <a:avLst/>
          </a:prstGeom>
          <a:noFill/>
          <a:ln>
            <a:noFill/>
          </a:ln>
        </p:spPr>
        <p:txBody>
          <a:bodyPr anchorCtr="0" anchor="t" bIns="0" lIns="0" spcFirstLastPara="1" rIns="0" wrap="square" tIns="0">
            <a:noAutofit/>
          </a:bodyPr>
          <a:lstStyle/>
          <a:p>
            <a:pPr indent="0" lvl="0" marL="0" marR="0" rtl="0" algn="l">
              <a:lnSpc>
                <a:spcPct val="159090"/>
              </a:lnSpc>
              <a:spcBef>
                <a:spcPts val="0"/>
              </a:spcBef>
              <a:spcAft>
                <a:spcPts val="0"/>
              </a:spcAft>
              <a:buClr>
                <a:srgbClr val="CAD6DE"/>
              </a:buClr>
              <a:buSzPts val="1100"/>
              <a:buFont typeface="Cabin"/>
              <a:buNone/>
            </a:pPr>
            <a:r>
              <a:rPr lang="en-US" sz="1100">
                <a:solidFill>
                  <a:srgbClr val="CAD6DE"/>
                </a:solidFill>
                <a:latin typeface="Cabin"/>
                <a:ea typeface="Cabin"/>
                <a:cs typeface="Cabin"/>
                <a:sym typeface="Cabin"/>
              </a:rPr>
              <a:t>A five-megabyte hard drive could barely fit in a cargo plane.</a:t>
            </a:r>
            <a:endParaRPr sz="1100">
              <a:solidFill>
                <a:schemeClr val="dk1"/>
              </a:solidFill>
              <a:latin typeface="Calibri"/>
              <a:ea typeface="Calibri"/>
              <a:cs typeface="Calibri"/>
              <a:sym typeface="Calibri"/>
            </a:endParaRPr>
          </a:p>
        </p:txBody>
      </p:sp>
      <p:sp>
        <p:nvSpPr>
          <p:cNvPr id="116" name="Google Shape;116;p28"/>
          <p:cNvSpPr/>
          <p:nvPr/>
        </p:nvSpPr>
        <p:spPr>
          <a:xfrm>
            <a:off x="7385923" y="9085421"/>
            <a:ext cx="6749415" cy="801886"/>
          </a:xfrm>
          <a:prstGeom prst="roundRect">
            <a:avLst>
              <a:gd fmla="val 2646" name="adj"/>
            </a:avLst>
          </a:prstGeom>
          <a:solidFill>
            <a:srgbClr val="30475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28"/>
          <p:cNvSpPr/>
          <p:nvPr/>
        </p:nvSpPr>
        <p:spPr>
          <a:xfrm>
            <a:off x="7527369" y="9226868"/>
            <a:ext cx="1664375" cy="208002"/>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CAD6DE"/>
              </a:buClr>
              <a:buSzPts val="1300"/>
              <a:buFont typeface="Unbounded"/>
              <a:buNone/>
            </a:pPr>
            <a:r>
              <a:rPr lang="en-US" sz="1300">
                <a:solidFill>
                  <a:srgbClr val="CAD6DE"/>
                </a:solidFill>
                <a:latin typeface="Unbounded"/>
                <a:ea typeface="Unbounded"/>
                <a:cs typeface="Unbounded"/>
                <a:sym typeface="Unbounded"/>
              </a:rPr>
              <a:t>Today</a:t>
            </a:r>
            <a:endParaRPr sz="1300">
              <a:solidFill>
                <a:schemeClr val="dk1"/>
              </a:solidFill>
              <a:latin typeface="Calibri"/>
              <a:ea typeface="Calibri"/>
              <a:cs typeface="Calibri"/>
              <a:sym typeface="Calibri"/>
            </a:endParaRPr>
          </a:p>
        </p:txBody>
      </p:sp>
      <p:sp>
        <p:nvSpPr>
          <p:cNvPr id="118" name="Google Shape;118;p28"/>
          <p:cNvSpPr/>
          <p:nvPr/>
        </p:nvSpPr>
        <p:spPr>
          <a:xfrm>
            <a:off x="7527369" y="9519642"/>
            <a:ext cx="6466523" cy="226219"/>
          </a:xfrm>
          <a:prstGeom prst="rect">
            <a:avLst/>
          </a:prstGeom>
          <a:noFill/>
          <a:ln>
            <a:noFill/>
          </a:ln>
        </p:spPr>
        <p:txBody>
          <a:bodyPr anchorCtr="0" anchor="t" bIns="0" lIns="0" spcFirstLastPara="1" rIns="0" wrap="square" tIns="0">
            <a:noAutofit/>
          </a:bodyPr>
          <a:lstStyle/>
          <a:p>
            <a:pPr indent="0" lvl="0" marL="0" marR="0" rtl="0" algn="l">
              <a:lnSpc>
                <a:spcPct val="159090"/>
              </a:lnSpc>
              <a:spcBef>
                <a:spcPts val="0"/>
              </a:spcBef>
              <a:spcAft>
                <a:spcPts val="0"/>
              </a:spcAft>
              <a:buClr>
                <a:srgbClr val="CAD6DE"/>
              </a:buClr>
              <a:buSzPts val="1100"/>
              <a:buFont typeface="Cabin"/>
              <a:buNone/>
            </a:pPr>
            <a:r>
              <a:rPr lang="en-US" sz="1100">
                <a:solidFill>
                  <a:srgbClr val="CAD6DE"/>
                </a:solidFill>
                <a:latin typeface="Cabin"/>
                <a:ea typeface="Cabin"/>
                <a:cs typeface="Cabin"/>
                <a:sym typeface="Cabin"/>
              </a:rPr>
              <a:t>1 Terabyte can be stored in a device as small as a fingernail.</a:t>
            </a:r>
            <a:endParaRPr sz="11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descr="preencoded.png" id="124" name="Google Shape;124;p29"/>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125" name="Google Shape;125;p29"/>
          <p:cNvSpPr/>
          <p:nvPr/>
        </p:nvSpPr>
        <p:spPr>
          <a:xfrm>
            <a:off x="6274951" y="737592"/>
            <a:ext cx="7566898" cy="1325404"/>
          </a:xfrm>
          <a:prstGeom prst="rect">
            <a:avLst/>
          </a:prstGeom>
          <a:noFill/>
          <a:ln>
            <a:noFill/>
          </a:ln>
        </p:spPr>
        <p:txBody>
          <a:bodyPr anchorCtr="0" anchor="t" bIns="0" lIns="0" spcFirstLastPara="1" rIns="0" wrap="square" tIns="0">
            <a:noAutofit/>
          </a:bodyPr>
          <a:lstStyle/>
          <a:p>
            <a:pPr indent="0" lvl="0" marL="0" marR="0" rtl="0" algn="l">
              <a:lnSpc>
                <a:spcPct val="125301"/>
              </a:lnSpc>
              <a:spcBef>
                <a:spcPts val="0"/>
              </a:spcBef>
              <a:spcAft>
                <a:spcPts val="0"/>
              </a:spcAft>
              <a:buClr>
                <a:srgbClr val="FFFFFF"/>
              </a:buClr>
              <a:buSzPts val="4150"/>
              <a:buFont typeface="Unbounded"/>
              <a:buNone/>
            </a:pPr>
            <a:r>
              <a:rPr lang="en-US" sz="4150">
                <a:solidFill>
                  <a:srgbClr val="FFFFFF"/>
                </a:solidFill>
                <a:latin typeface="Unbounded"/>
                <a:ea typeface="Unbounded"/>
                <a:cs typeface="Unbounded"/>
                <a:sym typeface="Unbounded"/>
              </a:rPr>
              <a:t>Current Storage Challenges</a:t>
            </a:r>
            <a:endParaRPr sz="4150">
              <a:solidFill>
                <a:schemeClr val="dk1"/>
              </a:solidFill>
              <a:latin typeface="Calibri"/>
              <a:ea typeface="Calibri"/>
              <a:cs typeface="Calibri"/>
              <a:sym typeface="Calibri"/>
            </a:endParaRPr>
          </a:p>
        </p:txBody>
      </p:sp>
      <p:sp>
        <p:nvSpPr>
          <p:cNvPr id="126" name="Google Shape;126;p29"/>
          <p:cNvSpPr/>
          <p:nvPr/>
        </p:nvSpPr>
        <p:spPr>
          <a:xfrm>
            <a:off x="6274951" y="2400895"/>
            <a:ext cx="7566898" cy="4476988"/>
          </a:xfrm>
          <a:prstGeom prst="roundRect">
            <a:avLst>
              <a:gd fmla="val 755" name="adj"/>
            </a:avLst>
          </a:prstGeom>
          <a:noFill/>
          <a:ln cap="flat" cmpd="sng" w="9525">
            <a:solidFill>
              <a:srgbClr val="FFFFFF">
                <a:alpha val="23921"/>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29"/>
          <p:cNvSpPr/>
          <p:nvPr/>
        </p:nvSpPr>
        <p:spPr>
          <a:xfrm>
            <a:off x="6282571" y="2408515"/>
            <a:ext cx="7551658" cy="1367076"/>
          </a:xfrm>
          <a:prstGeom prst="rect">
            <a:avLst/>
          </a:prstGeom>
          <a:solidFill>
            <a:srgbClr val="FFFFFF">
              <a:alpha val="392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29"/>
          <p:cNvSpPr/>
          <p:nvPr/>
        </p:nvSpPr>
        <p:spPr>
          <a:xfrm>
            <a:off x="6507837" y="2551271"/>
            <a:ext cx="3321487" cy="360521"/>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1750"/>
              <a:buFont typeface="Cabin"/>
              <a:buNone/>
            </a:pPr>
            <a:r>
              <a:rPr lang="en-US" sz="1750">
                <a:solidFill>
                  <a:srgbClr val="CAD6DE"/>
                </a:solidFill>
                <a:latin typeface="Cabin"/>
                <a:ea typeface="Cabin"/>
                <a:cs typeface="Cabin"/>
                <a:sym typeface="Cabin"/>
              </a:rPr>
              <a:t>Data Growth</a:t>
            </a:r>
            <a:endParaRPr sz="1750">
              <a:solidFill>
                <a:schemeClr val="dk1"/>
              </a:solidFill>
              <a:latin typeface="Calibri"/>
              <a:ea typeface="Calibri"/>
              <a:cs typeface="Calibri"/>
              <a:sym typeface="Calibri"/>
            </a:endParaRPr>
          </a:p>
        </p:txBody>
      </p:sp>
      <p:sp>
        <p:nvSpPr>
          <p:cNvPr id="129" name="Google Shape;129;p29"/>
          <p:cNvSpPr/>
          <p:nvPr/>
        </p:nvSpPr>
        <p:spPr>
          <a:xfrm>
            <a:off x="10287476" y="2551271"/>
            <a:ext cx="3321487" cy="1081564"/>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1750"/>
              <a:buFont typeface="Cabin"/>
              <a:buNone/>
            </a:pPr>
            <a:r>
              <a:rPr lang="en-US" sz="1750">
                <a:solidFill>
                  <a:srgbClr val="CAD6DE"/>
                </a:solidFill>
                <a:latin typeface="Cabin"/>
                <a:ea typeface="Cabin"/>
                <a:cs typeface="Cabin"/>
                <a:sym typeface="Cabin"/>
              </a:rPr>
              <a:t>175 zettabytes of digital data are expected by 2025, growing exponentially.</a:t>
            </a:r>
            <a:endParaRPr sz="1750">
              <a:solidFill>
                <a:schemeClr val="dk1"/>
              </a:solidFill>
              <a:latin typeface="Calibri"/>
              <a:ea typeface="Calibri"/>
              <a:cs typeface="Calibri"/>
              <a:sym typeface="Calibri"/>
            </a:endParaRPr>
          </a:p>
        </p:txBody>
      </p:sp>
      <p:sp>
        <p:nvSpPr>
          <p:cNvPr id="130" name="Google Shape;130;p29"/>
          <p:cNvSpPr/>
          <p:nvPr/>
        </p:nvSpPr>
        <p:spPr>
          <a:xfrm>
            <a:off x="6282571" y="3775591"/>
            <a:ext cx="7551658" cy="1727597"/>
          </a:xfrm>
          <a:prstGeom prst="rect">
            <a:avLst/>
          </a:prstGeom>
          <a:solidFill>
            <a:srgbClr val="000000">
              <a:alpha val="392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29"/>
          <p:cNvSpPr/>
          <p:nvPr/>
        </p:nvSpPr>
        <p:spPr>
          <a:xfrm>
            <a:off x="6507837" y="3918347"/>
            <a:ext cx="3321487" cy="360521"/>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1750"/>
              <a:buFont typeface="Cabin"/>
              <a:buNone/>
            </a:pPr>
            <a:r>
              <a:rPr lang="en-US" sz="1750">
                <a:solidFill>
                  <a:srgbClr val="CAD6DE"/>
                </a:solidFill>
                <a:latin typeface="Cabin"/>
                <a:ea typeface="Cabin"/>
                <a:cs typeface="Cabin"/>
                <a:sym typeface="Cabin"/>
              </a:rPr>
              <a:t>Energy Consumption</a:t>
            </a:r>
            <a:endParaRPr sz="1750">
              <a:solidFill>
                <a:schemeClr val="dk1"/>
              </a:solidFill>
              <a:latin typeface="Calibri"/>
              <a:ea typeface="Calibri"/>
              <a:cs typeface="Calibri"/>
              <a:sym typeface="Calibri"/>
            </a:endParaRPr>
          </a:p>
        </p:txBody>
      </p:sp>
      <p:sp>
        <p:nvSpPr>
          <p:cNvPr id="132" name="Google Shape;132;p29"/>
          <p:cNvSpPr/>
          <p:nvPr/>
        </p:nvSpPr>
        <p:spPr>
          <a:xfrm>
            <a:off x="10287476" y="3918347"/>
            <a:ext cx="3321487" cy="1442085"/>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1750"/>
              <a:buFont typeface="Cabin"/>
              <a:buNone/>
            </a:pPr>
            <a:r>
              <a:rPr lang="en-US" sz="1750">
                <a:solidFill>
                  <a:srgbClr val="CAD6DE"/>
                </a:solidFill>
                <a:latin typeface="Cabin"/>
                <a:ea typeface="Cabin"/>
                <a:cs typeface="Cabin"/>
                <a:sym typeface="Cabin"/>
              </a:rPr>
              <a:t>Data storage centers consume 1.5% of the world's electricity, equating to 200 million metric tons of CO2 per year.</a:t>
            </a:r>
            <a:endParaRPr sz="1750">
              <a:solidFill>
                <a:schemeClr val="dk1"/>
              </a:solidFill>
              <a:latin typeface="Calibri"/>
              <a:ea typeface="Calibri"/>
              <a:cs typeface="Calibri"/>
              <a:sym typeface="Calibri"/>
            </a:endParaRPr>
          </a:p>
        </p:txBody>
      </p:sp>
      <p:sp>
        <p:nvSpPr>
          <p:cNvPr id="133" name="Google Shape;133;p29"/>
          <p:cNvSpPr/>
          <p:nvPr/>
        </p:nvSpPr>
        <p:spPr>
          <a:xfrm>
            <a:off x="6282571" y="5503188"/>
            <a:ext cx="7551658" cy="1367076"/>
          </a:xfrm>
          <a:prstGeom prst="rect">
            <a:avLst/>
          </a:prstGeom>
          <a:solidFill>
            <a:srgbClr val="FFFFFF">
              <a:alpha val="392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29"/>
          <p:cNvSpPr/>
          <p:nvPr/>
        </p:nvSpPr>
        <p:spPr>
          <a:xfrm>
            <a:off x="6507837" y="5645944"/>
            <a:ext cx="3321487" cy="360521"/>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1750"/>
              <a:buFont typeface="Cabin"/>
              <a:buNone/>
            </a:pPr>
            <a:r>
              <a:rPr lang="en-US" sz="1750">
                <a:solidFill>
                  <a:srgbClr val="CAD6DE"/>
                </a:solidFill>
                <a:latin typeface="Cabin"/>
                <a:ea typeface="Cabin"/>
                <a:cs typeface="Cabin"/>
                <a:sym typeface="Cabin"/>
              </a:rPr>
              <a:t>Physical Footprint</a:t>
            </a:r>
            <a:endParaRPr sz="1750">
              <a:solidFill>
                <a:schemeClr val="dk1"/>
              </a:solidFill>
              <a:latin typeface="Calibri"/>
              <a:ea typeface="Calibri"/>
              <a:cs typeface="Calibri"/>
              <a:sym typeface="Calibri"/>
            </a:endParaRPr>
          </a:p>
        </p:txBody>
      </p:sp>
      <p:sp>
        <p:nvSpPr>
          <p:cNvPr id="135" name="Google Shape;135;p29"/>
          <p:cNvSpPr/>
          <p:nvPr/>
        </p:nvSpPr>
        <p:spPr>
          <a:xfrm>
            <a:off x="10287476" y="5645944"/>
            <a:ext cx="3321487" cy="1081564"/>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1750"/>
              <a:buFont typeface="Cabin"/>
              <a:buNone/>
            </a:pPr>
            <a:r>
              <a:rPr lang="en-US" sz="1750">
                <a:solidFill>
                  <a:srgbClr val="CAD6DE"/>
                </a:solidFill>
                <a:latin typeface="Cabin"/>
                <a:ea typeface="Cabin"/>
                <a:cs typeface="Cabin"/>
                <a:sym typeface="Cabin"/>
              </a:rPr>
              <a:t>If unresolved, large data centers would cover the surface of the earth by 2060.</a:t>
            </a:r>
            <a:endParaRPr sz="1750">
              <a:solidFill>
                <a:schemeClr val="dk1"/>
              </a:solidFill>
              <a:latin typeface="Calibri"/>
              <a:ea typeface="Calibri"/>
              <a:cs typeface="Calibri"/>
              <a:sym typeface="Calibri"/>
            </a:endParaRPr>
          </a:p>
        </p:txBody>
      </p:sp>
      <p:sp>
        <p:nvSpPr>
          <p:cNvPr id="136" name="Google Shape;136;p29"/>
          <p:cNvSpPr/>
          <p:nvPr/>
        </p:nvSpPr>
        <p:spPr>
          <a:xfrm>
            <a:off x="6274951" y="7131368"/>
            <a:ext cx="7566898" cy="360521"/>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0A988B"/>
              </a:buClr>
              <a:buSzPts val="1750"/>
              <a:buFont typeface="Cabin"/>
              <a:buNone/>
            </a:pPr>
            <a:r>
              <a:rPr lang="en-US" sz="1750" u="sng">
                <a:solidFill>
                  <a:schemeClr val="hlink"/>
                </a:solidFill>
                <a:latin typeface="Cabin"/>
                <a:ea typeface="Cabin"/>
                <a:cs typeface="Cabin"/>
                <a:sym typeface="Cabin"/>
                <a:hlinkClick r:id="rId4"/>
              </a:rPr>
              <a:t>See Link to Source</a:t>
            </a:r>
            <a:endParaRPr sz="175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preencoded.png" id="142" name="Google Shape;142;p30"/>
          <p:cNvPicPr preferRelativeResize="0"/>
          <p:nvPr/>
        </p:nvPicPr>
        <p:blipFill rotWithShape="1">
          <a:blip r:embed="rId3">
            <a:alphaModFix/>
          </a:blip>
          <a:srcRect b="0" l="0" r="0" t="0"/>
          <a:stretch/>
        </p:blipFill>
        <p:spPr>
          <a:xfrm>
            <a:off x="0" y="0"/>
            <a:ext cx="14630400" cy="8229600"/>
          </a:xfrm>
          <a:prstGeom prst="rect">
            <a:avLst/>
          </a:prstGeom>
          <a:noFill/>
          <a:ln>
            <a:noFill/>
          </a:ln>
        </p:spPr>
      </p:pic>
      <p:sp>
        <p:nvSpPr>
          <p:cNvPr id="143" name="Google Shape;143;p30"/>
          <p:cNvSpPr/>
          <p:nvPr/>
        </p:nvSpPr>
        <p:spPr>
          <a:xfrm>
            <a:off x="0" y="0"/>
            <a:ext cx="14630400" cy="8229600"/>
          </a:xfrm>
          <a:prstGeom prst="rect">
            <a:avLst/>
          </a:prstGeom>
          <a:solidFill>
            <a:srgbClr val="11283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30"/>
          <p:cNvSpPr/>
          <p:nvPr/>
        </p:nvSpPr>
        <p:spPr>
          <a:xfrm>
            <a:off x="715447" y="563642"/>
            <a:ext cx="10532626" cy="601266"/>
          </a:xfrm>
          <a:prstGeom prst="rect">
            <a:avLst/>
          </a:prstGeom>
          <a:noFill/>
          <a:ln>
            <a:noFill/>
          </a:ln>
        </p:spPr>
        <p:txBody>
          <a:bodyPr anchorCtr="0" anchor="t" bIns="0" lIns="0" spcFirstLastPara="1" rIns="0" wrap="square" tIns="0">
            <a:noAutofit/>
          </a:bodyPr>
          <a:lstStyle/>
          <a:p>
            <a:pPr indent="0" lvl="0" marL="0" marR="0" rtl="0" algn="l">
              <a:lnSpc>
                <a:spcPct val="125333"/>
              </a:lnSpc>
              <a:spcBef>
                <a:spcPts val="0"/>
              </a:spcBef>
              <a:spcAft>
                <a:spcPts val="0"/>
              </a:spcAft>
              <a:buClr>
                <a:srgbClr val="FFFFFF"/>
              </a:buClr>
              <a:buSzPts val="3750"/>
              <a:buFont typeface="Unbounded"/>
              <a:buNone/>
            </a:pPr>
            <a:r>
              <a:rPr lang="en-US" sz="3750">
                <a:solidFill>
                  <a:srgbClr val="FFFFFF"/>
                </a:solidFill>
                <a:latin typeface="Unbounded"/>
                <a:ea typeface="Unbounded"/>
                <a:cs typeface="Unbounded"/>
                <a:sym typeface="Unbounded"/>
              </a:rPr>
              <a:t>Building a 175 Zettabyte Data Center</a:t>
            </a:r>
            <a:endParaRPr sz="3750">
              <a:solidFill>
                <a:schemeClr val="dk1"/>
              </a:solidFill>
              <a:latin typeface="Calibri"/>
              <a:ea typeface="Calibri"/>
              <a:cs typeface="Calibri"/>
              <a:sym typeface="Calibri"/>
            </a:endParaRPr>
          </a:p>
        </p:txBody>
      </p:sp>
      <p:sp>
        <p:nvSpPr>
          <p:cNvPr id="145" name="Google Shape;145;p30"/>
          <p:cNvSpPr/>
          <p:nvPr/>
        </p:nvSpPr>
        <p:spPr>
          <a:xfrm>
            <a:off x="715447" y="1573649"/>
            <a:ext cx="6446401" cy="67448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AD6DE"/>
              </a:buClr>
              <a:buSzPts val="5300"/>
              <a:buFont typeface="Unbounded"/>
              <a:buNone/>
            </a:pPr>
            <a:r>
              <a:rPr lang="en-US" sz="5300">
                <a:solidFill>
                  <a:srgbClr val="CAD6DE"/>
                </a:solidFill>
                <a:latin typeface="Unbounded"/>
                <a:ea typeface="Unbounded"/>
                <a:cs typeface="Unbounded"/>
                <a:sym typeface="Unbounded"/>
              </a:rPr>
              <a:t>9B</a:t>
            </a:r>
            <a:endParaRPr sz="5300">
              <a:solidFill>
                <a:schemeClr val="dk1"/>
              </a:solidFill>
              <a:latin typeface="Calibri"/>
              <a:ea typeface="Calibri"/>
              <a:cs typeface="Calibri"/>
              <a:sym typeface="Calibri"/>
            </a:endParaRPr>
          </a:p>
        </p:txBody>
      </p:sp>
      <p:sp>
        <p:nvSpPr>
          <p:cNvPr id="146" name="Google Shape;146;p30"/>
          <p:cNvSpPr/>
          <p:nvPr/>
        </p:nvSpPr>
        <p:spPr>
          <a:xfrm>
            <a:off x="2302538" y="2503475"/>
            <a:ext cx="3272100" cy="300600"/>
          </a:xfrm>
          <a:prstGeom prst="rect">
            <a:avLst/>
          </a:prstGeom>
          <a:noFill/>
          <a:ln>
            <a:noFill/>
          </a:ln>
        </p:spPr>
        <p:txBody>
          <a:bodyPr anchorCtr="0" anchor="t" bIns="0" lIns="0" spcFirstLastPara="1" rIns="0" wrap="square" tIns="0">
            <a:noAutofit/>
          </a:bodyPr>
          <a:lstStyle/>
          <a:p>
            <a:pPr indent="0" lvl="0" marL="0" marR="0" rtl="0" algn="ctr">
              <a:lnSpc>
                <a:spcPct val="127027"/>
              </a:lnSpc>
              <a:spcBef>
                <a:spcPts val="0"/>
              </a:spcBef>
              <a:spcAft>
                <a:spcPts val="0"/>
              </a:spcAft>
              <a:buClr>
                <a:srgbClr val="CAD6DE"/>
              </a:buClr>
              <a:buSzPts val="1850"/>
              <a:buFont typeface="Unbounded"/>
              <a:buNone/>
            </a:pPr>
            <a:r>
              <a:rPr lang="en-US" sz="1850">
                <a:solidFill>
                  <a:srgbClr val="CAD6DE"/>
                </a:solidFill>
                <a:latin typeface="Unbounded"/>
                <a:ea typeface="Unbounded"/>
                <a:cs typeface="Unbounded"/>
                <a:sym typeface="Unbounded"/>
              </a:rPr>
              <a:t>Hard drives needed</a:t>
            </a:r>
            <a:endParaRPr sz="1850">
              <a:solidFill>
                <a:schemeClr val="dk1"/>
              </a:solidFill>
              <a:latin typeface="Calibri"/>
              <a:ea typeface="Calibri"/>
              <a:cs typeface="Calibri"/>
              <a:sym typeface="Calibri"/>
            </a:endParaRPr>
          </a:p>
        </p:txBody>
      </p:sp>
      <p:sp>
        <p:nvSpPr>
          <p:cNvPr id="147" name="Google Shape;147;p30"/>
          <p:cNvSpPr/>
          <p:nvPr/>
        </p:nvSpPr>
        <p:spPr>
          <a:xfrm>
            <a:off x="715447" y="2945169"/>
            <a:ext cx="6446400" cy="327000"/>
          </a:xfrm>
          <a:prstGeom prst="rect">
            <a:avLst/>
          </a:prstGeom>
          <a:noFill/>
          <a:ln>
            <a:noFill/>
          </a:ln>
        </p:spPr>
        <p:txBody>
          <a:bodyPr anchorCtr="0" anchor="t" bIns="0" lIns="0" spcFirstLastPara="1" rIns="0" wrap="square" tIns="0">
            <a:noAutofit/>
          </a:bodyPr>
          <a:lstStyle/>
          <a:p>
            <a:pPr indent="0" lvl="0" marL="0" marR="0" rtl="0" algn="ctr">
              <a:lnSpc>
                <a:spcPct val="159375"/>
              </a:lnSpc>
              <a:spcBef>
                <a:spcPts val="0"/>
              </a:spcBef>
              <a:spcAft>
                <a:spcPts val="0"/>
              </a:spcAft>
              <a:buClr>
                <a:srgbClr val="CAD6DE"/>
              </a:buClr>
              <a:buSzPts val="1600"/>
              <a:buFont typeface="Cabin"/>
              <a:buNone/>
            </a:pPr>
            <a:r>
              <a:rPr lang="en-US" sz="1800">
                <a:solidFill>
                  <a:srgbClr val="CAD6DE"/>
                </a:solidFill>
                <a:latin typeface="Cabin"/>
                <a:ea typeface="Cabin"/>
                <a:cs typeface="Cabin"/>
                <a:sym typeface="Cabin"/>
              </a:rPr>
              <a:t>20 TB hard drives</a:t>
            </a:r>
            <a:endParaRPr sz="1800">
              <a:solidFill>
                <a:schemeClr val="dk1"/>
              </a:solidFill>
              <a:latin typeface="Calibri"/>
              <a:ea typeface="Calibri"/>
              <a:cs typeface="Calibri"/>
              <a:sym typeface="Calibri"/>
            </a:endParaRPr>
          </a:p>
        </p:txBody>
      </p:sp>
      <p:sp>
        <p:nvSpPr>
          <p:cNvPr id="148" name="Google Shape;148;p30"/>
          <p:cNvSpPr/>
          <p:nvPr/>
        </p:nvSpPr>
        <p:spPr>
          <a:xfrm>
            <a:off x="7468433" y="1573649"/>
            <a:ext cx="6446520" cy="67448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AD6DE"/>
              </a:buClr>
              <a:buSzPts val="5300"/>
              <a:buFont typeface="Unbounded"/>
              <a:buNone/>
            </a:pPr>
            <a:r>
              <a:rPr lang="en-US" sz="5300">
                <a:solidFill>
                  <a:srgbClr val="CAD6DE"/>
                </a:solidFill>
                <a:latin typeface="Unbounded"/>
                <a:ea typeface="Unbounded"/>
                <a:cs typeface="Unbounded"/>
                <a:sym typeface="Unbounded"/>
              </a:rPr>
              <a:t>226M</a:t>
            </a:r>
            <a:endParaRPr sz="5300">
              <a:solidFill>
                <a:schemeClr val="dk1"/>
              </a:solidFill>
              <a:latin typeface="Calibri"/>
              <a:ea typeface="Calibri"/>
              <a:cs typeface="Calibri"/>
              <a:sym typeface="Calibri"/>
            </a:endParaRPr>
          </a:p>
        </p:txBody>
      </p:sp>
      <p:sp>
        <p:nvSpPr>
          <p:cNvPr id="149" name="Google Shape;149;p30"/>
          <p:cNvSpPr/>
          <p:nvPr/>
        </p:nvSpPr>
        <p:spPr>
          <a:xfrm>
            <a:off x="9489281" y="2503527"/>
            <a:ext cx="2404824" cy="300633"/>
          </a:xfrm>
          <a:prstGeom prst="rect">
            <a:avLst/>
          </a:prstGeom>
          <a:noFill/>
          <a:ln>
            <a:noFill/>
          </a:ln>
        </p:spPr>
        <p:txBody>
          <a:bodyPr anchorCtr="0" anchor="t" bIns="0" lIns="0" spcFirstLastPara="1" rIns="0" wrap="square" tIns="0">
            <a:noAutofit/>
          </a:bodyPr>
          <a:lstStyle/>
          <a:p>
            <a:pPr indent="0" lvl="0" marL="0" marR="0" rtl="0" algn="ctr">
              <a:lnSpc>
                <a:spcPct val="127027"/>
              </a:lnSpc>
              <a:spcBef>
                <a:spcPts val="0"/>
              </a:spcBef>
              <a:spcAft>
                <a:spcPts val="0"/>
              </a:spcAft>
              <a:buClr>
                <a:srgbClr val="CAD6DE"/>
              </a:buClr>
              <a:buSzPts val="1850"/>
              <a:buFont typeface="Unbounded"/>
              <a:buNone/>
            </a:pPr>
            <a:r>
              <a:rPr lang="en-US" sz="1850">
                <a:solidFill>
                  <a:srgbClr val="CAD6DE"/>
                </a:solidFill>
                <a:latin typeface="Unbounded"/>
                <a:ea typeface="Unbounded"/>
                <a:cs typeface="Unbounded"/>
                <a:sym typeface="Unbounded"/>
              </a:rPr>
              <a:t>Server racks</a:t>
            </a:r>
            <a:endParaRPr sz="1850">
              <a:solidFill>
                <a:schemeClr val="dk1"/>
              </a:solidFill>
              <a:latin typeface="Calibri"/>
              <a:ea typeface="Calibri"/>
              <a:cs typeface="Calibri"/>
              <a:sym typeface="Calibri"/>
            </a:endParaRPr>
          </a:p>
        </p:txBody>
      </p:sp>
      <p:sp>
        <p:nvSpPr>
          <p:cNvPr id="150" name="Google Shape;150;p30"/>
          <p:cNvSpPr/>
          <p:nvPr/>
        </p:nvSpPr>
        <p:spPr>
          <a:xfrm>
            <a:off x="715447" y="3969187"/>
            <a:ext cx="6446401" cy="67448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AD6DE"/>
              </a:buClr>
              <a:buSzPts val="5300"/>
              <a:buFont typeface="Unbounded"/>
              <a:buNone/>
            </a:pPr>
            <a:r>
              <a:rPr lang="en-US" sz="5300">
                <a:solidFill>
                  <a:srgbClr val="CAD6DE"/>
                </a:solidFill>
                <a:latin typeface="Unbounded"/>
                <a:ea typeface="Unbounded"/>
                <a:cs typeface="Unbounded"/>
                <a:sym typeface="Unbounded"/>
              </a:rPr>
              <a:t>453M</a:t>
            </a:r>
            <a:endParaRPr sz="5300">
              <a:solidFill>
                <a:schemeClr val="dk1"/>
              </a:solidFill>
              <a:latin typeface="Calibri"/>
              <a:ea typeface="Calibri"/>
              <a:cs typeface="Calibri"/>
              <a:sym typeface="Calibri"/>
            </a:endParaRPr>
          </a:p>
        </p:txBody>
      </p:sp>
      <p:sp>
        <p:nvSpPr>
          <p:cNvPr id="151" name="Google Shape;151;p30"/>
          <p:cNvSpPr/>
          <p:nvPr/>
        </p:nvSpPr>
        <p:spPr>
          <a:xfrm>
            <a:off x="2736175" y="4899065"/>
            <a:ext cx="2404824" cy="300633"/>
          </a:xfrm>
          <a:prstGeom prst="rect">
            <a:avLst/>
          </a:prstGeom>
          <a:noFill/>
          <a:ln>
            <a:noFill/>
          </a:ln>
        </p:spPr>
        <p:txBody>
          <a:bodyPr anchorCtr="0" anchor="t" bIns="0" lIns="0" spcFirstLastPara="1" rIns="0" wrap="square" tIns="0">
            <a:noAutofit/>
          </a:bodyPr>
          <a:lstStyle/>
          <a:p>
            <a:pPr indent="0" lvl="0" marL="0" marR="0" rtl="0" algn="ctr">
              <a:lnSpc>
                <a:spcPct val="127027"/>
              </a:lnSpc>
              <a:spcBef>
                <a:spcPts val="0"/>
              </a:spcBef>
              <a:spcAft>
                <a:spcPts val="0"/>
              </a:spcAft>
              <a:buClr>
                <a:srgbClr val="CAD6DE"/>
              </a:buClr>
              <a:buSzPts val="1850"/>
              <a:buFont typeface="Unbounded"/>
              <a:buNone/>
            </a:pPr>
            <a:r>
              <a:rPr lang="en-US" sz="1850">
                <a:solidFill>
                  <a:srgbClr val="CAD6DE"/>
                </a:solidFill>
                <a:latin typeface="Unbounded"/>
                <a:ea typeface="Unbounded"/>
                <a:cs typeface="Unbounded"/>
                <a:sym typeface="Unbounded"/>
              </a:rPr>
              <a:t>Floor space</a:t>
            </a:r>
            <a:endParaRPr sz="1850">
              <a:solidFill>
                <a:schemeClr val="dk1"/>
              </a:solidFill>
              <a:latin typeface="Calibri"/>
              <a:ea typeface="Calibri"/>
              <a:cs typeface="Calibri"/>
              <a:sym typeface="Calibri"/>
            </a:endParaRPr>
          </a:p>
        </p:txBody>
      </p:sp>
      <p:sp>
        <p:nvSpPr>
          <p:cNvPr id="152" name="Google Shape;152;p30"/>
          <p:cNvSpPr/>
          <p:nvPr/>
        </p:nvSpPr>
        <p:spPr>
          <a:xfrm>
            <a:off x="715447" y="5322332"/>
            <a:ext cx="6446401" cy="327065"/>
          </a:xfrm>
          <a:prstGeom prst="rect">
            <a:avLst/>
          </a:prstGeom>
          <a:noFill/>
          <a:ln>
            <a:noFill/>
          </a:ln>
        </p:spPr>
        <p:txBody>
          <a:bodyPr anchorCtr="0" anchor="t" bIns="0" lIns="0" spcFirstLastPara="1" rIns="0" wrap="square" tIns="0">
            <a:noAutofit/>
          </a:bodyPr>
          <a:lstStyle/>
          <a:p>
            <a:pPr indent="0" lvl="0" marL="0" marR="0" rtl="0" algn="ctr">
              <a:lnSpc>
                <a:spcPct val="159375"/>
              </a:lnSpc>
              <a:spcBef>
                <a:spcPts val="0"/>
              </a:spcBef>
              <a:spcAft>
                <a:spcPts val="0"/>
              </a:spcAft>
              <a:buClr>
                <a:srgbClr val="CAD6DE"/>
              </a:buClr>
              <a:buSzPts val="1600"/>
              <a:buFont typeface="Cabin"/>
              <a:buNone/>
            </a:pPr>
            <a:r>
              <a:rPr lang="en-US" sz="1600">
                <a:solidFill>
                  <a:srgbClr val="CAD6DE"/>
                </a:solidFill>
                <a:latin typeface="Cabin"/>
                <a:ea typeface="Cabin"/>
                <a:cs typeface="Cabin"/>
                <a:sym typeface="Cabin"/>
              </a:rPr>
              <a:t>square meters</a:t>
            </a:r>
            <a:endParaRPr sz="1600">
              <a:solidFill>
                <a:schemeClr val="dk1"/>
              </a:solidFill>
              <a:latin typeface="Calibri"/>
              <a:ea typeface="Calibri"/>
              <a:cs typeface="Calibri"/>
              <a:sym typeface="Calibri"/>
            </a:endParaRPr>
          </a:p>
        </p:txBody>
      </p:sp>
      <p:sp>
        <p:nvSpPr>
          <p:cNvPr id="153" name="Google Shape;153;p30"/>
          <p:cNvSpPr/>
          <p:nvPr/>
        </p:nvSpPr>
        <p:spPr>
          <a:xfrm>
            <a:off x="7468433" y="3969187"/>
            <a:ext cx="6446520" cy="67448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AD6DE"/>
              </a:buClr>
              <a:buSzPts val="5300"/>
              <a:buFont typeface="Unbounded"/>
              <a:buNone/>
            </a:pPr>
            <a:r>
              <a:rPr lang="en-US" sz="5300">
                <a:solidFill>
                  <a:srgbClr val="CAD6DE"/>
                </a:solidFill>
                <a:latin typeface="Unbounded"/>
                <a:ea typeface="Unbounded"/>
                <a:cs typeface="Unbounded"/>
                <a:sym typeface="Unbounded"/>
              </a:rPr>
              <a:t>175</a:t>
            </a:r>
            <a:endParaRPr sz="5300">
              <a:solidFill>
                <a:schemeClr val="dk1"/>
              </a:solidFill>
              <a:latin typeface="Calibri"/>
              <a:ea typeface="Calibri"/>
              <a:cs typeface="Calibri"/>
              <a:sym typeface="Calibri"/>
            </a:endParaRPr>
          </a:p>
        </p:txBody>
      </p:sp>
      <p:sp>
        <p:nvSpPr>
          <p:cNvPr id="154" name="Google Shape;154;p30"/>
          <p:cNvSpPr/>
          <p:nvPr/>
        </p:nvSpPr>
        <p:spPr>
          <a:xfrm>
            <a:off x="9489281" y="4899065"/>
            <a:ext cx="2404824" cy="300633"/>
          </a:xfrm>
          <a:prstGeom prst="rect">
            <a:avLst/>
          </a:prstGeom>
          <a:noFill/>
          <a:ln>
            <a:noFill/>
          </a:ln>
        </p:spPr>
        <p:txBody>
          <a:bodyPr anchorCtr="0" anchor="t" bIns="0" lIns="0" spcFirstLastPara="1" rIns="0" wrap="square" tIns="0">
            <a:noAutofit/>
          </a:bodyPr>
          <a:lstStyle/>
          <a:p>
            <a:pPr indent="0" lvl="0" marL="0" marR="0" rtl="0" algn="ctr">
              <a:lnSpc>
                <a:spcPct val="127027"/>
              </a:lnSpc>
              <a:spcBef>
                <a:spcPts val="0"/>
              </a:spcBef>
              <a:spcAft>
                <a:spcPts val="0"/>
              </a:spcAft>
              <a:buClr>
                <a:srgbClr val="CAD6DE"/>
              </a:buClr>
              <a:buSzPts val="1850"/>
              <a:buFont typeface="Unbounded"/>
              <a:buNone/>
            </a:pPr>
            <a:r>
              <a:rPr lang="en-US" sz="1850">
                <a:solidFill>
                  <a:srgbClr val="CAD6DE"/>
                </a:solidFill>
                <a:latin typeface="Unbounded"/>
                <a:ea typeface="Unbounded"/>
                <a:cs typeface="Unbounded"/>
                <a:sym typeface="Unbounded"/>
              </a:rPr>
              <a:t>Equivalent in</a:t>
            </a:r>
            <a:endParaRPr sz="1850">
              <a:solidFill>
                <a:schemeClr val="dk1"/>
              </a:solidFill>
              <a:latin typeface="Calibri"/>
              <a:ea typeface="Calibri"/>
              <a:cs typeface="Calibri"/>
              <a:sym typeface="Calibri"/>
            </a:endParaRPr>
          </a:p>
        </p:txBody>
      </p:sp>
      <p:sp>
        <p:nvSpPr>
          <p:cNvPr id="155" name="Google Shape;155;p30"/>
          <p:cNvSpPr/>
          <p:nvPr/>
        </p:nvSpPr>
        <p:spPr>
          <a:xfrm>
            <a:off x="7468433" y="5322332"/>
            <a:ext cx="6446520" cy="327065"/>
          </a:xfrm>
          <a:prstGeom prst="rect">
            <a:avLst/>
          </a:prstGeom>
          <a:noFill/>
          <a:ln>
            <a:noFill/>
          </a:ln>
        </p:spPr>
        <p:txBody>
          <a:bodyPr anchorCtr="0" anchor="t" bIns="0" lIns="0" spcFirstLastPara="1" rIns="0" wrap="square" tIns="0">
            <a:noAutofit/>
          </a:bodyPr>
          <a:lstStyle/>
          <a:p>
            <a:pPr indent="0" lvl="0" marL="0" marR="0" rtl="0" algn="ctr">
              <a:lnSpc>
                <a:spcPct val="159375"/>
              </a:lnSpc>
              <a:spcBef>
                <a:spcPts val="0"/>
              </a:spcBef>
              <a:spcAft>
                <a:spcPts val="0"/>
              </a:spcAft>
              <a:buClr>
                <a:srgbClr val="CAD6DE"/>
              </a:buClr>
              <a:buSzPts val="1600"/>
              <a:buFont typeface="Cabin"/>
              <a:buNone/>
            </a:pPr>
            <a:r>
              <a:rPr lang="en-US" sz="1600">
                <a:solidFill>
                  <a:srgbClr val="CAD6DE"/>
                </a:solidFill>
                <a:latin typeface="Cabin"/>
                <a:ea typeface="Cabin"/>
                <a:cs typeface="Cabin"/>
                <a:sym typeface="Cabin"/>
              </a:rPr>
              <a:t>square miles</a:t>
            </a:r>
            <a:endParaRPr sz="1600">
              <a:solidFill>
                <a:schemeClr val="dk1"/>
              </a:solidFill>
              <a:latin typeface="Calibri"/>
              <a:ea typeface="Calibri"/>
              <a:cs typeface="Calibri"/>
              <a:sym typeface="Calibri"/>
            </a:endParaRPr>
          </a:p>
        </p:txBody>
      </p:sp>
      <p:sp>
        <p:nvSpPr>
          <p:cNvPr id="156" name="Google Shape;156;p30"/>
          <p:cNvSpPr/>
          <p:nvPr/>
        </p:nvSpPr>
        <p:spPr>
          <a:xfrm>
            <a:off x="715447" y="5879306"/>
            <a:ext cx="4263628" cy="1786652"/>
          </a:xfrm>
          <a:prstGeom prst="roundRect">
            <a:avLst>
              <a:gd fmla="val 1716" name="adj"/>
            </a:avLst>
          </a:prstGeom>
          <a:solidFill>
            <a:srgbClr val="30475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 name="Google Shape;157;p30"/>
          <p:cNvSpPr/>
          <p:nvPr/>
        </p:nvSpPr>
        <p:spPr>
          <a:xfrm>
            <a:off x="919758" y="6083618"/>
            <a:ext cx="3855006" cy="601266"/>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CAD6DE"/>
              </a:buClr>
              <a:buSzPts val="1850"/>
              <a:buFont typeface="Unbounded"/>
              <a:buNone/>
            </a:pPr>
            <a:r>
              <a:rPr lang="en-US" sz="1850">
                <a:solidFill>
                  <a:srgbClr val="CAD6DE"/>
                </a:solidFill>
                <a:latin typeface="Unbounded"/>
                <a:ea typeface="Unbounded"/>
                <a:cs typeface="Unbounded"/>
                <a:sym typeface="Unbounded"/>
              </a:rPr>
              <a:t>Adding floor space for infrastructure</a:t>
            </a:r>
            <a:endParaRPr sz="1850">
              <a:solidFill>
                <a:schemeClr val="dk1"/>
              </a:solidFill>
              <a:latin typeface="Calibri"/>
              <a:ea typeface="Calibri"/>
              <a:cs typeface="Calibri"/>
              <a:sym typeface="Calibri"/>
            </a:endParaRPr>
          </a:p>
        </p:txBody>
      </p:sp>
      <p:sp>
        <p:nvSpPr>
          <p:cNvPr id="158" name="Google Shape;158;p30"/>
          <p:cNvSpPr/>
          <p:nvPr/>
        </p:nvSpPr>
        <p:spPr>
          <a:xfrm>
            <a:off x="919758" y="6807517"/>
            <a:ext cx="3855006" cy="654129"/>
          </a:xfrm>
          <a:prstGeom prst="rect">
            <a:avLst/>
          </a:prstGeom>
          <a:noFill/>
          <a:ln>
            <a:noFill/>
          </a:ln>
        </p:spPr>
        <p:txBody>
          <a:bodyPr anchorCtr="0" anchor="t" bIns="0" lIns="0" spcFirstLastPara="1" rIns="0" wrap="square" tIns="0">
            <a:noAutofit/>
          </a:bodyPr>
          <a:lstStyle/>
          <a:p>
            <a:pPr indent="0" lvl="0" marL="0" marR="0" rtl="0" algn="l">
              <a:lnSpc>
                <a:spcPct val="159375"/>
              </a:lnSpc>
              <a:spcBef>
                <a:spcPts val="0"/>
              </a:spcBef>
              <a:spcAft>
                <a:spcPts val="0"/>
              </a:spcAft>
              <a:buClr>
                <a:srgbClr val="CAD6DE"/>
              </a:buClr>
              <a:buSzPts val="1600"/>
              <a:buFont typeface="Cabin"/>
              <a:buNone/>
            </a:pPr>
            <a:r>
              <a:rPr b="1" lang="en-US" sz="1600">
                <a:solidFill>
                  <a:srgbClr val="CAD6DE"/>
                </a:solidFill>
                <a:latin typeface="Cabin"/>
                <a:ea typeface="Cabin"/>
                <a:cs typeface="Cabin"/>
                <a:sym typeface="Cabin"/>
              </a:rPr>
              <a:t>Power, Cooling, Access Corridors: Adds 131 square miles</a:t>
            </a:r>
            <a:endParaRPr sz="1600">
              <a:solidFill>
                <a:schemeClr val="dk1"/>
              </a:solidFill>
              <a:latin typeface="Calibri"/>
              <a:ea typeface="Calibri"/>
              <a:cs typeface="Calibri"/>
              <a:sym typeface="Calibri"/>
            </a:endParaRPr>
          </a:p>
        </p:txBody>
      </p:sp>
      <p:sp>
        <p:nvSpPr>
          <p:cNvPr id="159" name="Google Shape;159;p30"/>
          <p:cNvSpPr/>
          <p:nvPr/>
        </p:nvSpPr>
        <p:spPr>
          <a:xfrm>
            <a:off x="5183386" y="5879306"/>
            <a:ext cx="4263628" cy="1786652"/>
          </a:xfrm>
          <a:prstGeom prst="roundRect">
            <a:avLst>
              <a:gd fmla="val 1716" name="adj"/>
            </a:avLst>
          </a:prstGeom>
          <a:solidFill>
            <a:srgbClr val="30475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30"/>
          <p:cNvSpPr/>
          <p:nvPr/>
        </p:nvSpPr>
        <p:spPr>
          <a:xfrm>
            <a:off x="5387697" y="6083618"/>
            <a:ext cx="3136821" cy="300633"/>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CAD6DE"/>
              </a:buClr>
              <a:buSzPts val="1850"/>
              <a:buFont typeface="Unbounded"/>
              <a:buNone/>
            </a:pPr>
            <a:r>
              <a:rPr lang="en-US" sz="1850">
                <a:solidFill>
                  <a:srgbClr val="CAD6DE"/>
                </a:solidFill>
                <a:latin typeface="Unbounded"/>
                <a:ea typeface="Unbounded"/>
                <a:cs typeface="Unbounded"/>
                <a:sym typeface="Unbounded"/>
              </a:rPr>
              <a:t>Data Center footprint</a:t>
            </a:r>
            <a:endParaRPr sz="1850">
              <a:solidFill>
                <a:schemeClr val="dk1"/>
              </a:solidFill>
              <a:latin typeface="Calibri"/>
              <a:ea typeface="Calibri"/>
              <a:cs typeface="Calibri"/>
              <a:sym typeface="Calibri"/>
            </a:endParaRPr>
          </a:p>
        </p:txBody>
      </p:sp>
      <p:sp>
        <p:nvSpPr>
          <p:cNvPr id="161" name="Google Shape;161;p30"/>
          <p:cNvSpPr/>
          <p:nvPr/>
        </p:nvSpPr>
        <p:spPr>
          <a:xfrm>
            <a:off x="5489847" y="6971060"/>
            <a:ext cx="3855000" cy="327000"/>
          </a:xfrm>
          <a:prstGeom prst="rect">
            <a:avLst/>
          </a:prstGeom>
          <a:noFill/>
          <a:ln>
            <a:noFill/>
          </a:ln>
        </p:spPr>
        <p:txBody>
          <a:bodyPr anchorCtr="0" anchor="t" bIns="0" lIns="0" spcFirstLastPara="1" rIns="0" wrap="square" tIns="0">
            <a:noAutofit/>
          </a:bodyPr>
          <a:lstStyle/>
          <a:p>
            <a:pPr indent="0" lvl="0" marL="0" marR="0" rtl="0" algn="l">
              <a:lnSpc>
                <a:spcPct val="159375"/>
              </a:lnSpc>
              <a:spcBef>
                <a:spcPts val="0"/>
              </a:spcBef>
              <a:spcAft>
                <a:spcPts val="0"/>
              </a:spcAft>
              <a:buClr>
                <a:srgbClr val="CAD6DE"/>
              </a:buClr>
              <a:buSzPts val="1600"/>
              <a:buFont typeface="Cabin"/>
              <a:buNone/>
            </a:pPr>
            <a:r>
              <a:rPr b="1" lang="en-US" sz="1600">
                <a:solidFill>
                  <a:srgbClr val="CAD6DE"/>
                </a:solidFill>
                <a:latin typeface="Cabin"/>
                <a:ea typeface="Cabin"/>
                <a:cs typeface="Cabin"/>
                <a:sym typeface="Cabin"/>
              </a:rPr>
              <a:t>306 square miles</a:t>
            </a:r>
            <a:endParaRPr sz="1600">
              <a:solidFill>
                <a:schemeClr val="dk1"/>
              </a:solidFill>
              <a:latin typeface="Calibri"/>
              <a:ea typeface="Calibri"/>
              <a:cs typeface="Calibri"/>
              <a:sym typeface="Calibri"/>
            </a:endParaRPr>
          </a:p>
        </p:txBody>
      </p:sp>
      <p:sp>
        <p:nvSpPr>
          <p:cNvPr id="162" name="Google Shape;162;p30"/>
          <p:cNvSpPr/>
          <p:nvPr/>
        </p:nvSpPr>
        <p:spPr>
          <a:xfrm>
            <a:off x="9651325" y="5879306"/>
            <a:ext cx="4263628" cy="1786652"/>
          </a:xfrm>
          <a:prstGeom prst="roundRect">
            <a:avLst>
              <a:gd fmla="val 1716" name="adj"/>
            </a:avLst>
          </a:prstGeom>
          <a:solidFill>
            <a:srgbClr val="30475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30"/>
          <p:cNvSpPr/>
          <p:nvPr/>
        </p:nvSpPr>
        <p:spPr>
          <a:xfrm>
            <a:off x="9855637" y="6083618"/>
            <a:ext cx="2495312" cy="601266"/>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CAD6DE"/>
              </a:buClr>
              <a:buSzPts val="1850"/>
              <a:buFont typeface="Unbounded"/>
              <a:buNone/>
            </a:pPr>
            <a:r>
              <a:rPr lang="en-US" sz="1850">
                <a:solidFill>
                  <a:srgbClr val="CAD6DE"/>
                </a:solidFill>
                <a:latin typeface="Unbounded"/>
                <a:ea typeface="Unbounded"/>
                <a:cs typeface="Unbounded"/>
                <a:sym typeface="Unbounded"/>
              </a:rPr>
              <a:t>New York City </a:t>
            </a:r>
            <a:br>
              <a:rPr lang="en-US" sz="1850">
                <a:solidFill>
                  <a:srgbClr val="CAD6DE"/>
                </a:solidFill>
                <a:latin typeface="Unbounded"/>
                <a:ea typeface="Unbounded"/>
                <a:cs typeface="Unbounded"/>
                <a:sym typeface="Unbounded"/>
              </a:rPr>
            </a:br>
            <a:r>
              <a:rPr lang="en-US" sz="1850">
                <a:solidFill>
                  <a:srgbClr val="CAD6DE"/>
                </a:solidFill>
                <a:latin typeface="Unbounded"/>
                <a:ea typeface="Unbounded"/>
                <a:cs typeface="Unbounded"/>
                <a:sym typeface="Unbounded"/>
              </a:rPr>
              <a:t>(all five boroughs)</a:t>
            </a:r>
            <a:endParaRPr sz="1850">
              <a:solidFill>
                <a:schemeClr val="dk1"/>
              </a:solidFill>
              <a:latin typeface="Calibri"/>
              <a:ea typeface="Calibri"/>
              <a:cs typeface="Calibri"/>
              <a:sym typeface="Calibri"/>
            </a:endParaRPr>
          </a:p>
        </p:txBody>
      </p:sp>
      <p:sp>
        <p:nvSpPr>
          <p:cNvPr id="164" name="Google Shape;164;p30"/>
          <p:cNvSpPr/>
          <p:nvPr/>
        </p:nvSpPr>
        <p:spPr>
          <a:xfrm>
            <a:off x="9855637" y="6807517"/>
            <a:ext cx="3855006" cy="654129"/>
          </a:xfrm>
          <a:prstGeom prst="rect">
            <a:avLst/>
          </a:prstGeom>
          <a:noFill/>
          <a:ln>
            <a:noFill/>
          </a:ln>
        </p:spPr>
        <p:txBody>
          <a:bodyPr anchorCtr="0" anchor="t" bIns="0" lIns="0" spcFirstLastPara="1" rIns="0" wrap="square" tIns="0">
            <a:noAutofit/>
          </a:bodyPr>
          <a:lstStyle/>
          <a:p>
            <a:pPr indent="0" lvl="0" marL="0" marR="0" rtl="0" algn="l">
              <a:lnSpc>
                <a:spcPct val="159375"/>
              </a:lnSpc>
              <a:spcBef>
                <a:spcPts val="0"/>
              </a:spcBef>
              <a:spcAft>
                <a:spcPts val="0"/>
              </a:spcAft>
              <a:buClr>
                <a:srgbClr val="CAD6DE"/>
              </a:buClr>
              <a:buSzPts val="1600"/>
              <a:buFont typeface="Cabin"/>
              <a:buNone/>
            </a:pPr>
            <a:r>
              <a:rPr b="1" lang="en-US" sz="1600">
                <a:solidFill>
                  <a:srgbClr val="CAD6DE"/>
                </a:solidFill>
                <a:latin typeface="Cabin"/>
                <a:ea typeface="Cabin"/>
                <a:cs typeface="Cabin"/>
                <a:sym typeface="Cabin"/>
              </a:rPr>
              <a:t>303 square miles</a:t>
            </a:r>
            <a:br>
              <a:rPr lang="en-US" sz="1600">
                <a:solidFill>
                  <a:srgbClr val="CAD6DE"/>
                </a:solidFill>
                <a:latin typeface="Cabin"/>
                <a:ea typeface="Cabin"/>
                <a:cs typeface="Cabin"/>
                <a:sym typeface="Cabin"/>
              </a:rPr>
            </a:br>
            <a:endParaRPr sz="16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1"/>
          <p:cNvSpPr/>
          <p:nvPr/>
        </p:nvSpPr>
        <p:spPr>
          <a:xfrm>
            <a:off x="897255" y="770334"/>
            <a:ext cx="10378440" cy="603171"/>
          </a:xfrm>
          <a:prstGeom prst="rect">
            <a:avLst/>
          </a:prstGeom>
          <a:noFill/>
          <a:ln>
            <a:noFill/>
          </a:ln>
        </p:spPr>
        <p:txBody>
          <a:bodyPr anchorCtr="0" anchor="t" bIns="0" lIns="0" spcFirstLastPara="1" rIns="0" wrap="square" tIns="0">
            <a:noAutofit/>
          </a:bodyPr>
          <a:lstStyle/>
          <a:p>
            <a:pPr indent="0" lvl="0" marL="0" marR="0" rtl="0" algn="l">
              <a:lnSpc>
                <a:spcPct val="125333"/>
              </a:lnSpc>
              <a:spcBef>
                <a:spcPts val="0"/>
              </a:spcBef>
              <a:spcAft>
                <a:spcPts val="0"/>
              </a:spcAft>
              <a:buClr>
                <a:srgbClr val="FFFFFF"/>
              </a:buClr>
              <a:buSzPts val="3750"/>
              <a:buFont typeface="Unbounded"/>
              <a:buNone/>
            </a:pPr>
            <a:r>
              <a:rPr lang="en-US" sz="3750">
                <a:solidFill>
                  <a:srgbClr val="FFFFFF"/>
                </a:solidFill>
                <a:latin typeface="Unbounded"/>
                <a:ea typeface="Unbounded"/>
                <a:cs typeface="Unbounded"/>
                <a:sym typeface="Unbounded"/>
              </a:rPr>
              <a:t>A Revolutionary Storage Technology</a:t>
            </a:r>
            <a:endParaRPr sz="3750">
              <a:solidFill>
                <a:schemeClr val="dk1"/>
              </a:solidFill>
              <a:latin typeface="Calibri"/>
              <a:ea typeface="Calibri"/>
              <a:cs typeface="Calibri"/>
              <a:sym typeface="Calibri"/>
            </a:endParaRPr>
          </a:p>
        </p:txBody>
      </p:sp>
      <p:pic>
        <p:nvPicPr>
          <p:cNvPr descr="preencoded.png" id="171" name="Google Shape;171;p31"/>
          <p:cNvPicPr preferRelativeResize="0"/>
          <p:nvPr/>
        </p:nvPicPr>
        <p:blipFill rotWithShape="1">
          <a:blip r:embed="rId3">
            <a:alphaModFix/>
          </a:blip>
          <a:srcRect b="0" l="0" r="0" t="0"/>
          <a:stretch/>
        </p:blipFill>
        <p:spPr>
          <a:xfrm>
            <a:off x="897255" y="1661874"/>
            <a:ext cx="4022288" cy="2485906"/>
          </a:xfrm>
          <a:prstGeom prst="rect">
            <a:avLst/>
          </a:prstGeom>
          <a:noFill/>
          <a:ln>
            <a:noFill/>
          </a:ln>
        </p:spPr>
      </p:pic>
      <p:sp>
        <p:nvSpPr>
          <p:cNvPr id="172" name="Google Shape;172;p31"/>
          <p:cNvSpPr/>
          <p:nvPr/>
        </p:nvSpPr>
        <p:spPr>
          <a:xfrm>
            <a:off x="897255" y="4468178"/>
            <a:ext cx="3253264" cy="376952"/>
          </a:xfrm>
          <a:prstGeom prst="rect">
            <a:avLst/>
          </a:prstGeom>
          <a:noFill/>
          <a:ln>
            <a:noFill/>
          </a:ln>
        </p:spPr>
        <p:txBody>
          <a:bodyPr anchorCtr="0" anchor="t" bIns="0" lIns="0" spcFirstLastPara="1" rIns="0" wrap="square" tIns="0">
            <a:noAutofit/>
          </a:bodyPr>
          <a:lstStyle/>
          <a:p>
            <a:pPr indent="0" lvl="0" marL="0" marR="0" rtl="0" algn="l">
              <a:lnSpc>
                <a:spcPct val="125531"/>
              </a:lnSpc>
              <a:spcBef>
                <a:spcPts val="0"/>
              </a:spcBef>
              <a:spcAft>
                <a:spcPts val="0"/>
              </a:spcAft>
              <a:buClr>
                <a:srgbClr val="CAD6DE"/>
              </a:buClr>
              <a:buSzPts val="2350"/>
              <a:buFont typeface="Unbounded"/>
              <a:buNone/>
            </a:pPr>
            <a:r>
              <a:rPr lang="en-US" sz="2350">
                <a:solidFill>
                  <a:srgbClr val="CAD6DE"/>
                </a:solidFill>
                <a:latin typeface="Unbounded"/>
                <a:ea typeface="Unbounded"/>
                <a:cs typeface="Unbounded"/>
                <a:sym typeface="Unbounded"/>
              </a:rPr>
              <a:t>The Power of DNA</a:t>
            </a:r>
            <a:endParaRPr sz="2350">
              <a:solidFill>
                <a:schemeClr val="dk1"/>
              </a:solidFill>
              <a:latin typeface="Calibri"/>
              <a:ea typeface="Calibri"/>
              <a:cs typeface="Calibri"/>
              <a:sym typeface="Calibri"/>
            </a:endParaRPr>
          </a:p>
        </p:txBody>
      </p:sp>
      <p:sp>
        <p:nvSpPr>
          <p:cNvPr id="173" name="Google Shape;173;p31"/>
          <p:cNvSpPr/>
          <p:nvPr/>
        </p:nvSpPr>
        <p:spPr>
          <a:xfrm>
            <a:off x="897255" y="4998839"/>
            <a:ext cx="4022288" cy="2460308"/>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2000"/>
              <a:buFont typeface="Cabin"/>
              <a:buNone/>
            </a:pPr>
            <a:r>
              <a:rPr lang="en-US" sz="2000">
                <a:solidFill>
                  <a:srgbClr val="CAD6DE"/>
                </a:solidFill>
                <a:latin typeface="Cabin"/>
                <a:ea typeface="Cabin"/>
                <a:cs typeface="Cabin"/>
                <a:sym typeface="Cabin"/>
              </a:rPr>
              <a:t>Mankind has discovered a storage technology that is vastly superior to our current technology, like a rocket compared to a bicycle in design and function. This revolutionary technology is DNA storage. </a:t>
            </a:r>
            <a:endParaRPr sz="2000">
              <a:solidFill>
                <a:schemeClr val="dk1"/>
              </a:solidFill>
              <a:latin typeface="Calibri"/>
              <a:ea typeface="Calibri"/>
              <a:cs typeface="Calibri"/>
              <a:sym typeface="Calibri"/>
            </a:endParaRPr>
          </a:p>
        </p:txBody>
      </p:sp>
      <p:pic>
        <p:nvPicPr>
          <p:cNvPr descr="preencoded.png" id="174" name="Google Shape;174;p31"/>
          <p:cNvPicPr preferRelativeResize="0"/>
          <p:nvPr/>
        </p:nvPicPr>
        <p:blipFill rotWithShape="1">
          <a:blip r:embed="rId4">
            <a:alphaModFix/>
          </a:blip>
          <a:srcRect b="0" l="0" r="0" t="0"/>
          <a:stretch/>
        </p:blipFill>
        <p:spPr>
          <a:xfrm>
            <a:off x="5303996" y="1661874"/>
            <a:ext cx="4022288" cy="2485906"/>
          </a:xfrm>
          <a:prstGeom prst="rect">
            <a:avLst/>
          </a:prstGeom>
          <a:noFill/>
          <a:ln>
            <a:noFill/>
          </a:ln>
        </p:spPr>
      </p:pic>
      <p:sp>
        <p:nvSpPr>
          <p:cNvPr id="175" name="Google Shape;175;p31"/>
          <p:cNvSpPr/>
          <p:nvPr/>
        </p:nvSpPr>
        <p:spPr>
          <a:xfrm>
            <a:off x="5303996" y="4468178"/>
            <a:ext cx="3651647" cy="376952"/>
          </a:xfrm>
          <a:prstGeom prst="rect">
            <a:avLst/>
          </a:prstGeom>
          <a:noFill/>
          <a:ln>
            <a:noFill/>
          </a:ln>
        </p:spPr>
        <p:txBody>
          <a:bodyPr anchorCtr="0" anchor="t" bIns="0" lIns="0" spcFirstLastPara="1" rIns="0" wrap="square" tIns="0">
            <a:noAutofit/>
          </a:bodyPr>
          <a:lstStyle/>
          <a:p>
            <a:pPr indent="0" lvl="0" marL="0" marR="0" rtl="0" algn="l">
              <a:lnSpc>
                <a:spcPct val="125531"/>
              </a:lnSpc>
              <a:spcBef>
                <a:spcPts val="0"/>
              </a:spcBef>
              <a:spcAft>
                <a:spcPts val="0"/>
              </a:spcAft>
              <a:buClr>
                <a:srgbClr val="CAD6DE"/>
              </a:buClr>
              <a:buSzPts val="2350"/>
              <a:buFont typeface="Unbounded"/>
              <a:buNone/>
            </a:pPr>
            <a:r>
              <a:rPr lang="en-US" sz="2350">
                <a:solidFill>
                  <a:srgbClr val="CAD6DE"/>
                </a:solidFill>
                <a:latin typeface="Unbounded"/>
                <a:ea typeface="Unbounded"/>
                <a:cs typeface="Unbounded"/>
                <a:sym typeface="Unbounded"/>
              </a:rPr>
              <a:t>The Human Genome</a:t>
            </a:r>
            <a:endParaRPr sz="2350">
              <a:solidFill>
                <a:schemeClr val="dk1"/>
              </a:solidFill>
              <a:latin typeface="Calibri"/>
              <a:ea typeface="Calibri"/>
              <a:cs typeface="Calibri"/>
              <a:sym typeface="Calibri"/>
            </a:endParaRPr>
          </a:p>
        </p:txBody>
      </p:sp>
      <p:sp>
        <p:nvSpPr>
          <p:cNvPr id="176" name="Google Shape;176;p31"/>
          <p:cNvSpPr/>
          <p:nvPr/>
        </p:nvSpPr>
        <p:spPr>
          <a:xfrm>
            <a:off x="5303996" y="4998839"/>
            <a:ext cx="4022288" cy="1640205"/>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2000"/>
              <a:buFont typeface="Cabin"/>
              <a:buNone/>
            </a:pPr>
            <a:r>
              <a:rPr lang="en-US" sz="2000">
                <a:solidFill>
                  <a:srgbClr val="CAD6DE"/>
                </a:solidFill>
                <a:latin typeface="Cabin"/>
                <a:ea typeface="Cabin"/>
                <a:cs typeface="Cabin"/>
                <a:sym typeface="Cabin"/>
              </a:rPr>
              <a:t>The human genome was largely sequenced by 2003, but **2022** marked the true completion of the entire genome.</a:t>
            </a:r>
            <a:endParaRPr sz="2000">
              <a:solidFill>
                <a:schemeClr val="dk1"/>
              </a:solidFill>
              <a:latin typeface="Calibri"/>
              <a:ea typeface="Calibri"/>
              <a:cs typeface="Calibri"/>
              <a:sym typeface="Calibri"/>
            </a:endParaRPr>
          </a:p>
        </p:txBody>
      </p:sp>
      <p:pic>
        <p:nvPicPr>
          <p:cNvPr descr="preencoded.png" id="177" name="Google Shape;177;p31"/>
          <p:cNvPicPr preferRelativeResize="0"/>
          <p:nvPr/>
        </p:nvPicPr>
        <p:blipFill rotWithShape="1">
          <a:blip r:embed="rId5">
            <a:alphaModFix/>
          </a:blip>
          <a:srcRect b="0" l="0" r="0" t="0"/>
          <a:stretch/>
        </p:blipFill>
        <p:spPr>
          <a:xfrm>
            <a:off x="9710738" y="1661874"/>
            <a:ext cx="4022288" cy="2485906"/>
          </a:xfrm>
          <a:prstGeom prst="rect">
            <a:avLst/>
          </a:prstGeom>
          <a:noFill/>
          <a:ln>
            <a:noFill/>
          </a:ln>
        </p:spPr>
      </p:pic>
      <p:sp>
        <p:nvSpPr>
          <p:cNvPr id="178" name="Google Shape;178;p31"/>
          <p:cNvSpPr/>
          <p:nvPr/>
        </p:nvSpPr>
        <p:spPr>
          <a:xfrm>
            <a:off x="9710738" y="4468178"/>
            <a:ext cx="3016091" cy="376952"/>
          </a:xfrm>
          <a:prstGeom prst="rect">
            <a:avLst/>
          </a:prstGeom>
          <a:noFill/>
          <a:ln>
            <a:noFill/>
          </a:ln>
        </p:spPr>
        <p:txBody>
          <a:bodyPr anchorCtr="0" anchor="t" bIns="0" lIns="0" spcFirstLastPara="1" rIns="0" wrap="square" tIns="0">
            <a:noAutofit/>
          </a:bodyPr>
          <a:lstStyle/>
          <a:p>
            <a:pPr indent="0" lvl="0" marL="0" marR="0" rtl="0" algn="l">
              <a:lnSpc>
                <a:spcPct val="125531"/>
              </a:lnSpc>
              <a:spcBef>
                <a:spcPts val="0"/>
              </a:spcBef>
              <a:spcAft>
                <a:spcPts val="0"/>
              </a:spcAft>
              <a:buClr>
                <a:srgbClr val="CAD6DE"/>
              </a:buClr>
              <a:buSzPts val="2350"/>
              <a:buFont typeface="Unbounded"/>
              <a:buNone/>
            </a:pPr>
            <a:r>
              <a:rPr lang="en-US" sz="2350">
                <a:solidFill>
                  <a:srgbClr val="CAD6DE"/>
                </a:solidFill>
                <a:latin typeface="Unbounded"/>
                <a:ea typeface="Unbounded"/>
                <a:cs typeface="Unbounded"/>
                <a:sym typeface="Unbounded"/>
              </a:rPr>
              <a:t>Vast Potential</a:t>
            </a:r>
            <a:endParaRPr sz="2350">
              <a:solidFill>
                <a:schemeClr val="dk1"/>
              </a:solidFill>
              <a:latin typeface="Calibri"/>
              <a:ea typeface="Calibri"/>
              <a:cs typeface="Calibri"/>
              <a:sym typeface="Calibri"/>
            </a:endParaRPr>
          </a:p>
        </p:txBody>
      </p:sp>
      <p:sp>
        <p:nvSpPr>
          <p:cNvPr id="179" name="Google Shape;179;p31"/>
          <p:cNvSpPr/>
          <p:nvPr/>
        </p:nvSpPr>
        <p:spPr>
          <a:xfrm>
            <a:off x="9710738" y="4998839"/>
            <a:ext cx="4022288" cy="1640205"/>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AD6DE"/>
              </a:buClr>
              <a:buSzPts val="2000"/>
              <a:buFont typeface="Cabin"/>
              <a:buNone/>
            </a:pPr>
            <a:r>
              <a:rPr lang="en-US" sz="2000">
                <a:solidFill>
                  <a:srgbClr val="CAD6DE"/>
                </a:solidFill>
                <a:latin typeface="Cabin"/>
                <a:ea typeface="Cabin"/>
                <a:cs typeface="Cabin"/>
                <a:sym typeface="Cabin"/>
              </a:rPr>
              <a:t>DNA storage holds incredible potential for archiving vast amounts of data in a way that is both compact and durable.</a:t>
            </a:r>
            <a:endParaRPr sz="20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preencoded.png" id="185" name="Google Shape;185;p32"/>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186" name="Google Shape;186;p32"/>
          <p:cNvSpPr/>
          <p:nvPr/>
        </p:nvSpPr>
        <p:spPr>
          <a:xfrm>
            <a:off x="990243" y="1100018"/>
            <a:ext cx="7163514" cy="1664494"/>
          </a:xfrm>
          <a:prstGeom prst="rect">
            <a:avLst/>
          </a:prstGeom>
          <a:noFill/>
          <a:ln>
            <a:noFill/>
          </a:ln>
        </p:spPr>
        <p:txBody>
          <a:bodyPr anchorCtr="0" anchor="t" bIns="0" lIns="0" spcFirstLastPara="1" rIns="0" wrap="square" tIns="0">
            <a:noAutofit/>
          </a:bodyPr>
          <a:lstStyle/>
          <a:p>
            <a:pPr indent="0" lvl="0" marL="0" marR="0" rtl="0" algn="l">
              <a:lnSpc>
                <a:spcPct val="125961"/>
              </a:lnSpc>
              <a:spcBef>
                <a:spcPts val="0"/>
              </a:spcBef>
              <a:spcAft>
                <a:spcPts val="0"/>
              </a:spcAft>
              <a:buClr>
                <a:srgbClr val="FFFFFF"/>
              </a:buClr>
              <a:buSzPts val="5200"/>
              <a:buFont typeface="Unbounded"/>
              <a:buNone/>
            </a:pPr>
            <a:r>
              <a:rPr lang="en-US" sz="5200">
                <a:solidFill>
                  <a:srgbClr val="FFFFFF"/>
                </a:solidFill>
                <a:latin typeface="Unbounded"/>
                <a:ea typeface="Unbounded"/>
                <a:cs typeface="Unbounded"/>
                <a:sym typeface="Unbounded"/>
              </a:rPr>
              <a:t>The Vital Role of DNA in Life</a:t>
            </a:r>
            <a:endParaRPr sz="5200">
              <a:solidFill>
                <a:schemeClr val="dk1"/>
              </a:solidFill>
              <a:latin typeface="Calibri"/>
              <a:ea typeface="Calibri"/>
              <a:cs typeface="Calibri"/>
              <a:sym typeface="Calibri"/>
            </a:endParaRPr>
          </a:p>
        </p:txBody>
      </p:sp>
      <p:sp>
        <p:nvSpPr>
          <p:cNvPr id="187" name="Google Shape;187;p32"/>
          <p:cNvSpPr/>
          <p:nvPr/>
        </p:nvSpPr>
        <p:spPr>
          <a:xfrm>
            <a:off x="990243" y="3188851"/>
            <a:ext cx="7163514" cy="2263973"/>
          </a:xfrm>
          <a:prstGeom prst="rect">
            <a:avLst/>
          </a:prstGeom>
          <a:noFill/>
          <a:ln>
            <a:noFill/>
          </a:ln>
        </p:spPr>
        <p:txBody>
          <a:bodyPr anchorCtr="0" anchor="t" bIns="0" lIns="0" spcFirstLastPara="1" rIns="0" wrap="square" tIns="0">
            <a:noAutofit/>
          </a:bodyPr>
          <a:lstStyle/>
          <a:p>
            <a:pPr indent="0" lvl="0" marL="0" marR="0" rtl="0" algn="l">
              <a:lnSpc>
                <a:spcPct val="161363"/>
              </a:lnSpc>
              <a:spcBef>
                <a:spcPts val="0"/>
              </a:spcBef>
              <a:spcAft>
                <a:spcPts val="0"/>
              </a:spcAft>
              <a:buClr>
                <a:srgbClr val="CAD6DE"/>
              </a:buClr>
              <a:buSzPts val="2200"/>
              <a:buFont typeface="Cabin"/>
              <a:buNone/>
            </a:pPr>
            <a:r>
              <a:rPr b="1" lang="en-US" sz="2200">
                <a:solidFill>
                  <a:srgbClr val="CAD6DE"/>
                </a:solidFill>
                <a:latin typeface="Cabin"/>
                <a:ea typeface="Cabin"/>
                <a:cs typeface="Cabin"/>
                <a:sym typeface="Cabin"/>
              </a:rPr>
              <a:t>DNA</a:t>
            </a:r>
            <a:r>
              <a:rPr lang="en-US" sz="2200">
                <a:solidFill>
                  <a:srgbClr val="CAD6DE"/>
                </a:solidFill>
                <a:latin typeface="Cabin"/>
                <a:ea typeface="Cabin"/>
                <a:cs typeface="Cabin"/>
                <a:sym typeface="Cabin"/>
              </a:rPr>
              <a:t>, or deoxyribonucleic acid, is the fundamental building block of all living organisms. It contains the complete genetic instructions required to create and maintain life, from the simplest single-celled organisms to the most complex multicellular lifeforms like humans.</a:t>
            </a:r>
            <a:endParaRPr sz="2200">
              <a:solidFill>
                <a:schemeClr val="dk1"/>
              </a:solidFill>
              <a:latin typeface="Calibri"/>
              <a:ea typeface="Calibri"/>
              <a:cs typeface="Calibri"/>
              <a:sym typeface="Calibri"/>
            </a:endParaRPr>
          </a:p>
        </p:txBody>
      </p:sp>
      <p:sp>
        <p:nvSpPr>
          <p:cNvPr id="188" name="Google Shape;188;p32"/>
          <p:cNvSpPr/>
          <p:nvPr/>
        </p:nvSpPr>
        <p:spPr>
          <a:xfrm>
            <a:off x="990243" y="5771078"/>
            <a:ext cx="7163514" cy="1358384"/>
          </a:xfrm>
          <a:prstGeom prst="rect">
            <a:avLst/>
          </a:prstGeom>
          <a:noFill/>
          <a:ln>
            <a:noFill/>
          </a:ln>
        </p:spPr>
        <p:txBody>
          <a:bodyPr anchorCtr="0" anchor="t" bIns="0" lIns="0" spcFirstLastPara="1" rIns="0" wrap="square" tIns="0">
            <a:noAutofit/>
          </a:bodyPr>
          <a:lstStyle/>
          <a:p>
            <a:pPr indent="0" lvl="0" marL="0" marR="0" rtl="0" algn="l">
              <a:lnSpc>
                <a:spcPct val="161363"/>
              </a:lnSpc>
              <a:spcBef>
                <a:spcPts val="0"/>
              </a:spcBef>
              <a:spcAft>
                <a:spcPts val="0"/>
              </a:spcAft>
              <a:buClr>
                <a:srgbClr val="CAD6DE"/>
              </a:buClr>
              <a:buSzPts val="2200"/>
              <a:buFont typeface="Cabin"/>
              <a:buNone/>
            </a:pPr>
            <a:r>
              <a:rPr lang="en-US" sz="2200">
                <a:solidFill>
                  <a:srgbClr val="CAD6DE"/>
                </a:solidFill>
                <a:latin typeface="Cabin"/>
                <a:ea typeface="Cabin"/>
                <a:cs typeface="Cabin"/>
                <a:sym typeface="Cabin"/>
              </a:rPr>
              <a:t>DNA stores and transmits the instructions that guides the growth, development, function, and reproduction of every living thing. </a:t>
            </a:r>
            <a:endParaRPr sz="22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preencoded.png" id="194" name="Google Shape;194;p33"/>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195" name="Google Shape;195;p33"/>
          <p:cNvSpPr/>
          <p:nvPr/>
        </p:nvSpPr>
        <p:spPr>
          <a:xfrm>
            <a:off x="811530" y="1025247"/>
            <a:ext cx="7397591" cy="681871"/>
          </a:xfrm>
          <a:prstGeom prst="rect">
            <a:avLst/>
          </a:prstGeom>
          <a:noFill/>
          <a:ln>
            <a:noFill/>
          </a:ln>
        </p:spPr>
        <p:txBody>
          <a:bodyPr anchorCtr="0" anchor="t" bIns="0" lIns="0" spcFirstLastPara="1" rIns="0" wrap="square" tIns="0">
            <a:noAutofit/>
          </a:bodyPr>
          <a:lstStyle/>
          <a:p>
            <a:pPr indent="0" lvl="0" marL="0" marR="0" rtl="0" algn="l">
              <a:lnSpc>
                <a:spcPct val="125882"/>
              </a:lnSpc>
              <a:spcBef>
                <a:spcPts val="0"/>
              </a:spcBef>
              <a:spcAft>
                <a:spcPts val="0"/>
              </a:spcAft>
              <a:buClr>
                <a:srgbClr val="FFFFFF"/>
              </a:buClr>
              <a:buSzPts val="4250"/>
              <a:buFont typeface="Unbounded"/>
              <a:buNone/>
            </a:pPr>
            <a:r>
              <a:rPr lang="en-US" sz="4250">
                <a:solidFill>
                  <a:srgbClr val="FFFFFF"/>
                </a:solidFill>
                <a:latin typeface="Unbounded"/>
                <a:ea typeface="Unbounded"/>
                <a:cs typeface="Unbounded"/>
                <a:sym typeface="Unbounded"/>
              </a:rPr>
              <a:t>DNA Storage in Nature</a:t>
            </a:r>
            <a:endParaRPr sz="4250">
              <a:solidFill>
                <a:schemeClr val="dk1"/>
              </a:solidFill>
              <a:latin typeface="Calibri"/>
              <a:ea typeface="Calibri"/>
              <a:cs typeface="Calibri"/>
              <a:sym typeface="Calibri"/>
            </a:endParaRPr>
          </a:p>
        </p:txBody>
      </p:sp>
      <p:sp>
        <p:nvSpPr>
          <p:cNvPr id="196" name="Google Shape;196;p33"/>
          <p:cNvSpPr/>
          <p:nvPr/>
        </p:nvSpPr>
        <p:spPr>
          <a:xfrm>
            <a:off x="811530" y="2054900"/>
            <a:ext cx="7520940" cy="1314569"/>
          </a:xfrm>
          <a:prstGeom prst="roundRect">
            <a:avLst>
              <a:gd fmla="val 2646" name="adj"/>
            </a:avLst>
          </a:prstGeom>
          <a:solidFill>
            <a:srgbClr val="30475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33"/>
          <p:cNvSpPr/>
          <p:nvPr/>
        </p:nvSpPr>
        <p:spPr>
          <a:xfrm>
            <a:off x="1043345" y="2286714"/>
            <a:ext cx="3744397" cy="340876"/>
          </a:xfrm>
          <a:prstGeom prst="rect">
            <a:avLst/>
          </a:prstGeom>
          <a:noFill/>
          <a:ln>
            <a:noFill/>
          </a:ln>
        </p:spPr>
        <p:txBody>
          <a:bodyPr anchorCtr="0" anchor="t" bIns="0" lIns="0" spcFirstLastPara="1" rIns="0" wrap="square" tIns="0">
            <a:noAutofit/>
          </a:bodyPr>
          <a:lstStyle/>
          <a:p>
            <a:pPr indent="0" lvl="0" marL="0" marR="0" rtl="0" algn="l">
              <a:lnSpc>
                <a:spcPct val="126190"/>
              </a:lnSpc>
              <a:spcBef>
                <a:spcPts val="0"/>
              </a:spcBef>
              <a:spcAft>
                <a:spcPts val="0"/>
              </a:spcAft>
              <a:buClr>
                <a:srgbClr val="CAD6DE"/>
              </a:buClr>
              <a:buSzPts val="2100"/>
              <a:buFont typeface="Unbounded"/>
              <a:buNone/>
            </a:pPr>
            <a:r>
              <a:rPr lang="en-US" sz="2100">
                <a:solidFill>
                  <a:srgbClr val="CAD6DE"/>
                </a:solidFill>
                <a:latin typeface="Unbounded"/>
                <a:ea typeface="Unbounded"/>
                <a:cs typeface="Unbounded"/>
                <a:sym typeface="Unbounded"/>
              </a:rPr>
              <a:t>Hereditary Information</a:t>
            </a:r>
            <a:endParaRPr sz="2100">
              <a:solidFill>
                <a:schemeClr val="dk1"/>
              </a:solidFill>
              <a:latin typeface="Calibri"/>
              <a:ea typeface="Calibri"/>
              <a:cs typeface="Calibri"/>
              <a:sym typeface="Calibri"/>
            </a:endParaRPr>
          </a:p>
        </p:txBody>
      </p:sp>
      <p:sp>
        <p:nvSpPr>
          <p:cNvPr id="198" name="Google Shape;198;p33"/>
          <p:cNvSpPr/>
          <p:nvPr/>
        </p:nvSpPr>
        <p:spPr>
          <a:xfrm>
            <a:off x="1043345" y="2766655"/>
            <a:ext cx="7057311" cy="370999"/>
          </a:xfrm>
          <a:prstGeom prst="rect">
            <a:avLst/>
          </a:prstGeom>
          <a:noFill/>
          <a:ln>
            <a:noFill/>
          </a:ln>
        </p:spPr>
        <p:txBody>
          <a:bodyPr anchorCtr="0" anchor="t" bIns="0" lIns="0" spcFirstLastPara="1" rIns="0" wrap="square" tIns="0">
            <a:noAutofit/>
          </a:bodyPr>
          <a:lstStyle/>
          <a:p>
            <a:pPr indent="0" lvl="0" marL="0" marR="0" rtl="0" algn="l">
              <a:lnSpc>
                <a:spcPct val="161111"/>
              </a:lnSpc>
              <a:spcBef>
                <a:spcPts val="0"/>
              </a:spcBef>
              <a:spcAft>
                <a:spcPts val="0"/>
              </a:spcAft>
              <a:buClr>
                <a:srgbClr val="CAD6DE"/>
              </a:buClr>
              <a:buSzPts val="1800"/>
              <a:buFont typeface="Cabin"/>
              <a:buNone/>
            </a:pPr>
            <a:r>
              <a:rPr lang="en-US" sz="1800">
                <a:solidFill>
                  <a:srgbClr val="CAD6DE"/>
                </a:solidFill>
                <a:latin typeface="Cabin"/>
                <a:ea typeface="Cabin"/>
                <a:cs typeface="Cabin"/>
                <a:sym typeface="Cabin"/>
              </a:rPr>
              <a:t>DNA stores the hereditary information for almost all life on Earth.</a:t>
            </a:r>
            <a:endParaRPr sz="1800">
              <a:solidFill>
                <a:schemeClr val="dk1"/>
              </a:solidFill>
              <a:latin typeface="Calibri"/>
              <a:ea typeface="Calibri"/>
              <a:cs typeface="Calibri"/>
              <a:sym typeface="Calibri"/>
            </a:endParaRPr>
          </a:p>
        </p:txBody>
      </p:sp>
      <p:sp>
        <p:nvSpPr>
          <p:cNvPr id="199" name="Google Shape;199;p33"/>
          <p:cNvSpPr/>
          <p:nvPr/>
        </p:nvSpPr>
        <p:spPr>
          <a:xfrm>
            <a:off x="811530" y="3601283"/>
            <a:ext cx="7520940" cy="1685568"/>
          </a:xfrm>
          <a:prstGeom prst="roundRect">
            <a:avLst>
              <a:gd fmla="val 2064" name="adj"/>
            </a:avLst>
          </a:prstGeom>
          <a:solidFill>
            <a:srgbClr val="30475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33"/>
          <p:cNvSpPr/>
          <p:nvPr/>
        </p:nvSpPr>
        <p:spPr>
          <a:xfrm>
            <a:off x="1043345" y="3833098"/>
            <a:ext cx="2727960" cy="340876"/>
          </a:xfrm>
          <a:prstGeom prst="rect">
            <a:avLst/>
          </a:prstGeom>
          <a:noFill/>
          <a:ln>
            <a:noFill/>
          </a:ln>
        </p:spPr>
        <p:txBody>
          <a:bodyPr anchorCtr="0" anchor="t" bIns="0" lIns="0" spcFirstLastPara="1" rIns="0" wrap="square" tIns="0">
            <a:noAutofit/>
          </a:bodyPr>
          <a:lstStyle/>
          <a:p>
            <a:pPr indent="0" lvl="0" marL="0" marR="0" rtl="0" algn="l">
              <a:lnSpc>
                <a:spcPct val="126190"/>
              </a:lnSpc>
              <a:spcBef>
                <a:spcPts val="0"/>
              </a:spcBef>
              <a:spcAft>
                <a:spcPts val="0"/>
              </a:spcAft>
              <a:buClr>
                <a:srgbClr val="CAD6DE"/>
              </a:buClr>
              <a:buSzPts val="2100"/>
              <a:buFont typeface="Unbounded"/>
              <a:buNone/>
            </a:pPr>
            <a:r>
              <a:rPr lang="en-US" sz="2100">
                <a:solidFill>
                  <a:srgbClr val="CAD6DE"/>
                </a:solidFill>
                <a:latin typeface="Unbounded"/>
                <a:ea typeface="Unbounded"/>
                <a:cs typeface="Unbounded"/>
                <a:sym typeface="Unbounded"/>
              </a:rPr>
              <a:t>Two Copies</a:t>
            </a:r>
            <a:endParaRPr sz="2100">
              <a:solidFill>
                <a:schemeClr val="dk1"/>
              </a:solidFill>
              <a:latin typeface="Calibri"/>
              <a:ea typeface="Calibri"/>
              <a:cs typeface="Calibri"/>
              <a:sym typeface="Calibri"/>
            </a:endParaRPr>
          </a:p>
        </p:txBody>
      </p:sp>
      <p:sp>
        <p:nvSpPr>
          <p:cNvPr id="201" name="Google Shape;201;p33"/>
          <p:cNvSpPr/>
          <p:nvPr/>
        </p:nvSpPr>
        <p:spPr>
          <a:xfrm>
            <a:off x="1043345" y="4313039"/>
            <a:ext cx="7057311" cy="741998"/>
          </a:xfrm>
          <a:prstGeom prst="rect">
            <a:avLst/>
          </a:prstGeom>
          <a:noFill/>
          <a:ln>
            <a:noFill/>
          </a:ln>
        </p:spPr>
        <p:txBody>
          <a:bodyPr anchorCtr="0" anchor="t" bIns="0" lIns="0" spcFirstLastPara="1" rIns="0" wrap="square" tIns="0">
            <a:noAutofit/>
          </a:bodyPr>
          <a:lstStyle/>
          <a:p>
            <a:pPr indent="0" lvl="0" marL="0" marR="0" rtl="0" algn="l">
              <a:lnSpc>
                <a:spcPct val="161111"/>
              </a:lnSpc>
              <a:spcBef>
                <a:spcPts val="0"/>
              </a:spcBef>
              <a:spcAft>
                <a:spcPts val="0"/>
              </a:spcAft>
              <a:buClr>
                <a:srgbClr val="CAD6DE"/>
              </a:buClr>
              <a:buSzPts val="1800"/>
              <a:buFont typeface="Cabin"/>
              <a:buNone/>
            </a:pPr>
            <a:r>
              <a:rPr lang="en-US" sz="1800">
                <a:solidFill>
                  <a:srgbClr val="CAD6DE"/>
                </a:solidFill>
                <a:latin typeface="Cabin"/>
                <a:ea typeface="Cabin"/>
                <a:cs typeface="Cabin"/>
                <a:sym typeface="Cabin"/>
              </a:rPr>
              <a:t>Each cell of most organisms contains a complete copy of the genome, with two copies in most cells. One copy is from each parent.</a:t>
            </a:r>
            <a:endParaRPr sz="1800">
              <a:solidFill>
                <a:schemeClr val="dk1"/>
              </a:solidFill>
              <a:latin typeface="Calibri"/>
              <a:ea typeface="Calibri"/>
              <a:cs typeface="Calibri"/>
              <a:sym typeface="Calibri"/>
            </a:endParaRPr>
          </a:p>
        </p:txBody>
      </p:sp>
      <p:sp>
        <p:nvSpPr>
          <p:cNvPr id="202" name="Google Shape;202;p33"/>
          <p:cNvSpPr/>
          <p:nvPr/>
        </p:nvSpPr>
        <p:spPr>
          <a:xfrm>
            <a:off x="811530" y="5518666"/>
            <a:ext cx="7520940" cy="1685568"/>
          </a:xfrm>
          <a:prstGeom prst="roundRect">
            <a:avLst>
              <a:gd fmla="val 2064" name="adj"/>
            </a:avLst>
          </a:prstGeom>
          <a:solidFill>
            <a:srgbClr val="30475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33"/>
          <p:cNvSpPr/>
          <p:nvPr/>
        </p:nvSpPr>
        <p:spPr>
          <a:xfrm>
            <a:off x="1043345" y="5750481"/>
            <a:ext cx="2981682" cy="340876"/>
          </a:xfrm>
          <a:prstGeom prst="rect">
            <a:avLst/>
          </a:prstGeom>
          <a:noFill/>
          <a:ln>
            <a:noFill/>
          </a:ln>
        </p:spPr>
        <p:txBody>
          <a:bodyPr anchorCtr="0" anchor="t" bIns="0" lIns="0" spcFirstLastPara="1" rIns="0" wrap="square" tIns="0">
            <a:noAutofit/>
          </a:bodyPr>
          <a:lstStyle/>
          <a:p>
            <a:pPr indent="0" lvl="0" marL="0" marR="0" rtl="0" algn="l">
              <a:lnSpc>
                <a:spcPct val="126190"/>
              </a:lnSpc>
              <a:spcBef>
                <a:spcPts val="0"/>
              </a:spcBef>
              <a:spcAft>
                <a:spcPts val="0"/>
              </a:spcAft>
              <a:buClr>
                <a:srgbClr val="CAD6DE"/>
              </a:buClr>
              <a:buSzPts val="2100"/>
              <a:buFont typeface="Unbounded"/>
              <a:buNone/>
            </a:pPr>
            <a:r>
              <a:rPr lang="en-US" sz="2100">
                <a:solidFill>
                  <a:srgbClr val="CAD6DE"/>
                </a:solidFill>
                <a:latin typeface="Unbounded"/>
                <a:ea typeface="Unbounded"/>
                <a:cs typeface="Unbounded"/>
                <a:sym typeface="Unbounded"/>
              </a:rPr>
              <a:t>Millions of Species</a:t>
            </a:r>
            <a:endParaRPr sz="2100">
              <a:solidFill>
                <a:schemeClr val="dk1"/>
              </a:solidFill>
              <a:latin typeface="Calibri"/>
              <a:ea typeface="Calibri"/>
              <a:cs typeface="Calibri"/>
              <a:sym typeface="Calibri"/>
            </a:endParaRPr>
          </a:p>
        </p:txBody>
      </p:sp>
      <p:sp>
        <p:nvSpPr>
          <p:cNvPr id="204" name="Google Shape;204;p33"/>
          <p:cNvSpPr/>
          <p:nvPr/>
        </p:nvSpPr>
        <p:spPr>
          <a:xfrm>
            <a:off x="1043345" y="6230422"/>
            <a:ext cx="7057311" cy="741998"/>
          </a:xfrm>
          <a:prstGeom prst="rect">
            <a:avLst/>
          </a:prstGeom>
          <a:noFill/>
          <a:ln>
            <a:noFill/>
          </a:ln>
        </p:spPr>
        <p:txBody>
          <a:bodyPr anchorCtr="0" anchor="t" bIns="0" lIns="0" spcFirstLastPara="1" rIns="0" wrap="square" tIns="0">
            <a:noAutofit/>
          </a:bodyPr>
          <a:lstStyle/>
          <a:p>
            <a:pPr indent="0" lvl="0" marL="0" marR="0" rtl="0" algn="l">
              <a:lnSpc>
                <a:spcPct val="161111"/>
              </a:lnSpc>
              <a:spcBef>
                <a:spcPts val="0"/>
              </a:spcBef>
              <a:spcAft>
                <a:spcPts val="0"/>
              </a:spcAft>
              <a:buClr>
                <a:srgbClr val="CAD6DE"/>
              </a:buClr>
              <a:buSzPts val="1800"/>
              <a:buFont typeface="Cabin"/>
              <a:buNone/>
            </a:pPr>
            <a:r>
              <a:rPr lang="en-US" sz="1800">
                <a:solidFill>
                  <a:srgbClr val="CAD6DE"/>
                </a:solidFill>
                <a:latin typeface="Cabin"/>
                <a:ea typeface="Cabin"/>
                <a:cs typeface="Cabin"/>
                <a:sym typeface="Cabin"/>
              </a:rPr>
              <a:t>There are between 10 million and 100 million species of life on Earth with the same DNA structure and storage capability.</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4"/>
          <p:cNvSpPr/>
          <p:nvPr/>
        </p:nvSpPr>
        <p:spPr>
          <a:xfrm>
            <a:off x="830580" y="652582"/>
            <a:ext cx="9284256" cy="697944"/>
          </a:xfrm>
          <a:prstGeom prst="rect">
            <a:avLst/>
          </a:prstGeom>
          <a:noFill/>
          <a:ln>
            <a:noFill/>
          </a:ln>
        </p:spPr>
        <p:txBody>
          <a:bodyPr anchorCtr="0" anchor="t" bIns="0" lIns="0" spcFirstLastPara="1" rIns="0" wrap="square" tIns="0">
            <a:noAutofit/>
          </a:bodyPr>
          <a:lstStyle/>
          <a:p>
            <a:pPr indent="0" lvl="0" marL="0" marR="0" rtl="0" algn="l">
              <a:lnSpc>
                <a:spcPct val="125287"/>
              </a:lnSpc>
              <a:spcBef>
                <a:spcPts val="0"/>
              </a:spcBef>
              <a:spcAft>
                <a:spcPts val="0"/>
              </a:spcAft>
              <a:buClr>
                <a:srgbClr val="FFFFFF"/>
              </a:buClr>
              <a:buSzPts val="4350"/>
              <a:buFont typeface="Unbounded"/>
              <a:buNone/>
            </a:pPr>
            <a:r>
              <a:rPr lang="en-US" sz="4350">
                <a:solidFill>
                  <a:srgbClr val="FFFFFF"/>
                </a:solidFill>
                <a:latin typeface="Unbounded"/>
                <a:ea typeface="Unbounded"/>
                <a:cs typeface="Unbounded"/>
                <a:sym typeface="Unbounded"/>
              </a:rPr>
              <a:t>Human Genome Complexity</a:t>
            </a:r>
            <a:endParaRPr sz="4350">
              <a:solidFill>
                <a:schemeClr val="dk1"/>
              </a:solidFill>
              <a:latin typeface="Calibri"/>
              <a:ea typeface="Calibri"/>
              <a:cs typeface="Calibri"/>
              <a:sym typeface="Calibri"/>
            </a:endParaRPr>
          </a:p>
        </p:txBody>
      </p:sp>
      <p:pic>
        <p:nvPicPr>
          <p:cNvPr descr="preencoded.png" id="211" name="Google Shape;211;p34"/>
          <p:cNvPicPr preferRelativeResize="0"/>
          <p:nvPr/>
        </p:nvPicPr>
        <p:blipFill rotWithShape="1">
          <a:blip r:embed="rId3">
            <a:alphaModFix/>
          </a:blip>
          <a:srcRect b="0" l="0" r="0" t="0"/>
          <a:stretch/>
        </p:blipFill>
        <p:spPr>
          <a:xfrm>
            <a:off x="830580" y="1825109"/>
            <a:ext cx="4085749" cy="2525078"/>
          </a:xfrm>
          <a:prstGeom prst="rect">
            <a:avLst/>
          </a:prstGeom>
          <a:noFill/>
          <a:ln>
            <a:noFill/>
          </a:ln>
        </p:spPr>
      </p:pic>
      <p:sp>
        <p:nvSpPr>
          <p:cNvPr id="212" name="Google Shape;212;p34"/>
          <p:cNvSpPr/>
          <p:nvPr/>
        </p:nvSpPr>
        <p:spPr>
          <a:xfrm>
            <a:off x="830580" y="4646771"/>
            <a:ext cx="2792135" cy="348972"/>
          </a:xfrm>
          <a:prstGeom prst="rect">
            <a:avLst/>
          </a:prstGeom>
          <a:noFill/>
          <a:ln>
            <a:noFill/>
          </a:ln>
        </p:spPr>
        <p:txBody>
          <a:bodyPr anchorCtr="0" anchor="t" bIns="0" lIns="0" spcFirstLastPara="1" rIns="0" wrap="square" tIns="0">
            <a:noAutofit/>
          </a:bodyPr>
          <a:lstStyle/>
          <a:p>
            <a:pPr indent="0" lvl="0" marL="0" marR="0" rtl="0" algn="l">
              <a:lnSpc>
                <a:spcPct val="125581"/>
              </a:lnSpc>
              <a:spcBef>
                <a:spcPts val="0"/>
              </a:spcBef>
              <a:spcAft>
                <a:spcPts val="0"/>
              </a:spcAft>
              <a:buClr>
                <a:srgbClr val="CAD6DE"/>
              </a:buClr>
              <a:buSzPts val="2150"/>
              <a:buFont typeface="Unbounded"/>
              <a:buNone/>
            </a:pPr>
            <a:r>
              <a:rPr lang="en-US" sz="2150">
                <a:solidFill>
                  <a:srgbClr val="CAD6DE"/>
                </a:solidFill>
                <a:latin typeface="Unbounded"/>
                <a:ea typeface="Unbounded"/>
                <a:cs typeface="Unbounded"/>
                <a:sym typeface="Unbounded"/>
              </a:rPr>
              <a:t>Composition</a:t>
            </a:r>
            <a:endParaRPr sz="2150">
              <a:solidFill>
                <a:schemeClr val="dk1"/>
              </a:solidFill>
              <a:latin typeface="Calibri"/>
              <a:ea typeface="Calibri"/>
              <a:cs typeface="Calibri"/>
              <a:sym typeface="Calibri"/>
            </a:endParaRPr>
          </a:p>
        </p:txBody>
      </p:sp>
      <p:sp>
        <p:nvSpPr>
          <p:cNvPr id="213" name="Google Shape;213;p34"/>
          <p:cNvSpPr/>
          <p:nvPr/>
        </p:nvSpPr>
        <p:spPr>
          <a:xfrm>
            <a:off x="830580" y="5138142"/>
            <a:ext cx="4085749" cy="1138714"/>
          </a:xfrm>
          <a:prstGeom prst="rect">
            <a:avLst/>
          </a:prstGeom>
          <a:noFill/>
          <a:ln>
            <a:noFill/>
          </a:ln>
        </p:spPr>
        <p:txBody>
          <a:bodyPr anchorCtr="0" anchor="t" bIns="0" lIns="0" spcFirstLastPara="1" rIns="0" wrap="square" tIns="0">
            <a:noAutofit/>
          </a:bodyPr>
          <a:lstStyle/>
          <a:p>
            <a:pPr indent="0" lvl="0" marL="0" marR="0" rtl="0" algn="l">
              <a:lnSpc>
                <a:spcPct val="159459"/>
              </a:lnSpc>
              <a:spcBef>
                <a:spcPts val="0"/>
              </a:spcBef>
              <a:spcAft>
                <a:spcPts val="0"/>
              </a:spcAft>
              <a:buClr>
                <a:srgbClr val="CAD6DE"/>
              </a:buClr>
              <a:buSzPts val="1850"/>
              <a:buFont typeface="Cabin"/>
              <a:buNone/>
            </a:pPr>
            <a:r>
              <a:rPr lang="en-US" sz="1850">
                <a:solidFill>
                  <a:srgbClr val="CAD6DE"/>
                </a:solidFill>
                <a:latin typeface="Cabin"/>
                <a:ea typeface="Cabin"/>
                <a:cs typeface="Cabin"/>
                <a:sym typeface="Cabin"/>
              </a:rPr>
              <a:t>The human genome contains 3.2 billion base pairs and around 20,000-25,000 protein-coding genes.</a:t>
            </a:r>
            <a:endParaRPr sz="1850">
              <a:solidFill>
                <a:schemeClr val="dk1"/>
              </a:solidFill>
              <a:latin typeface="Calibri"/>
              <a:ea typeface="Calibri"/>
              <a:cs typeface="Calibri"/>
              <a:sym typeface="Calibri"/>
            </a:endParaRPr>
          </a:p>
        </p:txBody>
      </p:sp>
      <p:pic>
        <p:nvPicPr>
          <p:cNvPr descr="preencoded.png" id="214" name="Google Shape;214;p34"/>
          <p:cNvPicPr preferRelativeResize="0"/>
          <p:nvPr/>
        </p:nvPicPr>
        <p:blipFill rotWithShape="1">
          <a:blip r:embed="rId4">
            <a:alphaModFix/>
          </a:blip>
          <a:srcRect b="0" l="0" r="0" t="0"/>
          <a:stretch/>
        </p:blipFill>
        <p:spPr>
          <a:xfrm>
            <a:off x="5272326" y="1825109"/>
            <a:ext cx="4085749" cy="2525078"/>
          </a:xfrm>
          <a:prstGeom prst="rect">
            <a:avLst/>
          </a:prstGeom>
          <a:noFill/>
          <a:ln>
            <a:noFill/>
          </a:ln>
        </p:spPr>
      </p:pic>
      <p:sp>
        <p:nvSpPr>
          <p:cNvPr id="215" name="Google Shape;215;p34"/>
          <p:cNvSpPr/>
          <p:nvPr/>
        </p:nvSpPr>
        <p:spPr>
          <a:xfrm>
            <a:off x="5272325" y="4646775"/>
            <a:ext cx="4085700" cy="348900"/>
          </a:xfrm>
          <a:prstGeom prst="rect">
            <a:avLst/>
          </a:prstGeom>
          <a:noFill/>
          <a:ln>
            <a:noFill/>
          </a:ln>
        </p:spPr>
        <p:txBody>
          <a:bodyPr anchorCtr="0" anchor="t" bIns="0" lIns="0" spcFirstLastPara="1" rIns="0" wrap="square" tIns="0">
            <a:noAutofit/>
          </a:bodyPr>
          <a:lstStyle/>
          <a:p>
            <a:pPr indent="0" lvl="0" marL="0" marR="0" rtl="0" algn="l">
              <a:lnSpc>
                <a:spcPct val="125581"/>
              </a:lnSpc>
              <a:spcBef>
                <a:spcPts val="0"/>
              </a:spcBef>
              <a:spcAft>
                <a:spcPts val="0"/>
              </a:spcAft>
              <a:buClr>
                <a:srgbClr val="CAD6DE"/>
              </a:buClr>
              <a:buSzPts val="2150"/>
              <a:buFont typeface="Unbounded"/>
              <a:buNone/>
            </a:pPr>
            <a:r>
              <a:rPr lang="en-US" sz="2150">
                <a:solidFill>
                  <a:srgbClr val="CAD6DE"/>
                </a:solidFill>
                <a:latin typeface="Unbounded"/>
                <a:ea typeface="Unbounded"/>
                <a:cs typeface="Unbounded"/>
                <a:sym typeface="Unbounded"/>
              </a:rPr>
              <a:t>Genes vs. Base Pairs</a:t>
            </a:r>
            <a:endParaRPr sz="2150">
              <a:solidFill>
                <a:schemeClr val="dk1"/>
              </a:solidFill>
              <a:latin typeface="Calibri"/>
              <a:ea typeface="Calibri"/>
              <a:cs typeface="Calibri"/>
              <a:sym typeface="Calibri"/>
            </a:endParaRPr>
          </a:p>
        </p:txBody>
      </p:sp>
      <p:sp>
        <p:nvSpPr>
          <p:cNvPr id="216" name="Google Shape;216;p34"/>
          <p:cNvSpPr/>
          <p:nvPr/>
        </p:nvSpPr>
        <p:spPr>
          <a:xfrm>
            <a:off x="5272326" y="5138142"/>
            <a:ext cx="4085749" cy="1897856"/>
          </a:xfrm>
          <a:prstGeom prst="rect">
            <a:avLst/>
          </a:prstGeom>
          <a:noFill/>
          <a:ln>
            <a:noFill/>
          </a:ln>
        </p:spPr>
        <p:txBody>
          <a:bodyPr anchorCtr="0" anchor="t" bIns="0" lIns="0" spcFirstLastPara="1" rIns="0" wrap="square" tIns="0">
            <a:noAutofit/>
          </a:bodyPr>
          <a:lstStyle/>
          <a:p>
            <a:pPr indent="0" lvl="0" marL="0" marR="0" rtl="0" algn="l">
              <a:lnSpc>
                <a:spcPct val="159459"/>
              </a:lnSpc>
              <a:spcBef>
                <a:spcPts val="0"/>
              </a:spcBef>
              <a:spcAft>
                <a:spcPts val="0"/>
              </a:spcAft>
              <a:buClr>
                <a:srgbClr val="CAD6DE"/>
              </a:buClr>
              <a:buSzPts val="1850"/>
              <a:buFont typeface="Cabin"/>
              <a:buNone/>
            </a:pPr>
            <a:r>
              <a:rPr lang="en-US" sz="1850">
                <a:solidFill>
                  <a:srgbClr val="CAD6DE"/>
                </a:solidFill>
                <a:latin typeface="Cabin"/>
                <a:ea typeface="Cabin"/>
                <a:cs typeface="Cabin"/>
                <a:sym typeface="Cabin"/>
              </a:rPr>
              <a:t>While seemingly complex, other organisms have larger genomes, such as the axolotl (salamander) with 10 times more base pairs and the </a:t>
            </a:r>
            <a:r>
              <a:rPr i="1" lang="en-US" sz="1850">
                <a:solidFill>
                  <a:srgbClr val="CAD6DE"/>
                </a:solidFill>
                <a:latin typeface="Cabin"/>
                <a:ea typeface="Cabin"/>
                <a:cs typeface="Cabin"/>
                <a:sym typeface="Cabin"/>
              </a:rPr>
              <a:t>Paris japonica</a:t>
            </a:r>
            <a:r>
              <a:rPr lang="en-US" sz="1850">
                <a:solidFill>
                  <a:srgbClr val="CAD6DE"/>
                </a:solidFill>
                <a:latin typeface="Cabin"/>
                <a:ea typeface="Cabin"/>
                <a:cs typeface="Cabin"/>
                <a:sym typeface="Cabin"/>
              </a:rPr>
              <a:t> (a plant) with 50 times more.</a:t>
            </a:r>
            <a:endParaRPr sz="1850">
              <a:solidFill>
                <a:schemeClr val="dk1"/>
              </a:solidFill>
              <a:latin typeface="Calibri"/>
              <a:ea typeface="Calibri"/>
              <a:cs typeface="Calibri"/>
              <a:sym typeface="Calibri"/>
            </a:endParaRPr>
          </a:p>
        </p:txBody>
      </p:sp>
      <p:pic>
        <p:nvPicPr>
          <p:cNvPr descr="preencoded.png" id="217" name="Google Shape;217;p34"/>
          <p:cNvPicPr preferRelativeResize="0"/>
          <p:nvPr/>
        </p:nvPicPr>
        <p:blipFill rotWithShape="1">
          <a:blip r:embed="rId5">
            <a:alphaModFix/>
          </a:blip>
          <a:srcRect b="0" l="0" r="0" t="0"/>
          <a:stretch/>
        </p:blipFill>
        <p:spPr>
          <a:xfrm>
            <a:off x="9714071" y="1825109"/>
            <a:ext cx="4085749" cy="2525078"/>
          </a:xfrm>
          <a:prstGeom prst="rect">
            <a:avLst/>
          </a:prstGeom>
          <a:noFill/>
          <a:ln>
            <a:noFill/>
          </a:ln>
        </p:spPr>
      </p:pic>
      <p:sp>
        <p:nvSpPr>
          <p:cNvPr id="218" name="Google Shape;218;p34"/>
          <p:cNvSpPr/>
          <p:nvPr/>
        </p:nvSpPr>
        <p:spPr>
          <a:xfrm>
            <a:off x="9714076" y="4646775"/>
            <a:ext cx="3910800" cy="348900"/>
          </a:xfrm>
          <a:prstGeom prst="rect">
            <a:avLst/>
          </a:prstGeom>
          <a:noFill/>
          <a:ln>
            <a:noFill/>
          </a:ln>
        </p:spPr>
        <p:txBody>
          <a:bodyPr anchorCtr="0" anchor="t" bIns="0" lIns="0" spcFirstLastPara="1" rIns="0" wrap="square" tIns="0">
            <a:noAutofit/>
          </a:bodyPr>
          <a:lstStyle/>
          <a:p>
            <a:pPr indent="0" lvl="0" marL="0" marR="0" rtl="0" algn="l">
              <a:lnSpc>
                <a:spcPct val="125581"/>
              </a:lnSpc>
              <a:spcBef>
                <a:spcPts val="0"/>
              </a:spcBef>
              <a:spcAft>
                <a:spcPts val="0"/>
              </a:spcAft>
              <a:buClr>
                <a:srgbClr val="CAD6DE"/>
              </a:buClr>
              <a:buSzPts val="2150"/>
              <a:buFont typeface="Unbounded"/>
              <a:buNone/>
            </a:pPr>
            <a:r>
              <a:rPr lang="en-US" sz="2150">
                <a:solidFill>
                  <a:srgbClr val="CAD6DE"/>
                </a:solidFill>
                <a:latin typeface="Unbounded"/>
                <a:ea typeface="Unbounded"/>
                <a:cs typeface="Unbounded"/>
                <a:sym typeface="Unbounded"/>
              </a:rPr>
              <a:t>Number of Genes</a:t>
            </a:r>
            <a:endParaRPr sz="2150">
              <a:solidFill>
                <a:schemeClr val="dk1"/>
              </a:solidFill>
              <a:latin typeface="Calibri"/>
              <a:ea typeface="Calibri"/>
              <a:cs typeface="Calibri"/>
              <a:sym typeface="Calibri"/>
            </a:endParaRPr>
          </a:p>
        </p:txBody>
      </p:sp>
      <p:sp>
        <p:nvSpPr>
          <p:cNvPr id="219" name="Google Shape;219;p34"/>
          <p:cNvSpPr/>
          <p:nvPr/>
        </p:nvSpPr>
        <p:spPr>
          <a:xfrm>
            <a:off x="9714071" y="5138142"/>
            <a:ext cx="4085749" cy="1518285"/>
          </a:xfrm>
          <a:prstGeom prst="rect">
            <a:avLst/>
          </a:prstGeom>
          <a:noFill/>
          <a:ln>
            <a:noFill/>
          </a:ln>
        </p:spPr>
        <p:txBody>
          <a:bodyPr anchorCtr="0" anchor="t" bIns="0" lIns="0" spcFirstLastPara="1" rIns="0" wrap="square" tIns="0">
            <a:noAutofit/>
          </a:bodyPr>
          <a:lstStyle/>
          <a:p>
            <a:pPr indent="0" lvl="0" marL="0" marR="0" rtl="0" algn="l">
              <a:lnSpc>
                <a:spcPct val="159459"/>
              </a:lnSpc>
              <a:spcBef>
                <a:spcPts val="0"/>
              </a:spcBef>
              <a:spcAft>
                <a:spcPts val="0"/>
              </a:spcAft>
              <a:buClr>
                <a:srgbClr val="CAD6DE"/>
              </a:buClr>
              <a:buSzPts val="1850"/>
              <a:buFont typeface="Cabin"/>
              <a:buNone/>
            </a:pPr>
            <a:r>
              <a:rPr lang="en-US" sz="1850">
                <a:solidFill>
                  <a:srgbClr val="CAD6DE"/>
                </a:solidFill>
                <a:latin typeface="Cabin"/>
                <a:ea typeface="Cabin"/>
                <a:cs typeface="Cabin"/>
                <a:sym typeface="Cabin"/>
              </a:rPr>
              <a:t>Surprisingly, some simpler organisms like rice and water fleas have more genes than humans, with over 40,000 and 31,000 respectively.</a:t>
            </a:r>
            <a:endParaRPr sz="1850">
              <a:solidFill>
                <a:schemeClr val="dk1"/>
              </a:solidFill>
              <a:latin typeface="Calibri"/>
              <a:ea typeface="Calibri"/>
              <a:cs typeface="Calibri"/>
              <a:sym typeface="Calibri"/>
            </a:endParaRPr>
          </a:p>
        </p:txBody>
      </p:sp>
      <p:sp>
        <p:nvSpPr>
          <p:cNvPr id="220" name="Google Shape;220;p34"/>
          <p:cNvSpPr/>
          <p:nvPr/>
        </p:nvSpPr>
        <p:spPr>
          <a:xfrm>
            <a:off x="830580" y="7302937"/>
            <a:ext cx="12969240" cy="379571"/>
          </a:xfrm>
          <a:prstGeom prst="rect">
            <a:avLst/>
          </a:prstGeom>
          <a:noFill/>
          <a:ln>
            <a:noFill/>
          </a:ln>
        </p:spPr>
        <p:txBody>
          <a:bodyPr anchorCtr="0" anchor="t" bIns="0" lIns="0" spcFirstLastPara="1" rIns="0" wrap="square" tIns="0">
            <a:noAutofit/>
          </a:bodyPr>
          <a:lstStyle/>
          <a:p>
            <a:pPr indent="0" lvl="0" marL="0" marR="0" rtl="0" algn="l">
              <a:lnSpc>
                <a:spcPct val="159459"/>
              </a:lnSpc>
              <a:spcBef>
                <a:spcPts val="0"/>
              </a:spcBef>
              <a:spcAft>
                <a:spcPts val="0"/>
              </a:spcAft>
              <a:buClr>
                <a:srgbClr val="CAD6DE"/>
              </a:buClr>
              <a:buSzPts val="1850"/>
              <a:buFont typeface="Cabin"/>
              <a:buNone/>
            </a:pPr>
            <a:r>
              <a:rPr lang="en-US" sz="1850">
                <a:solidFill>
                  <a:srgbClr val="CAD6DE"/>
                </a:solidFill>
                <a:latin typeface="Cabin"/>
                <a:ea typeface="Cabin"/>
                <a:cs typeface="Cabin"/>
                <a:sym typeface="Cabin"/>
              </a:rPr>
              <a:t>Surpisingly, the human genome, is not the most complex when compared to other life forms on Earth.</a:t>
            </a:r>
            <a:endParaRPr sz="185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